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4"/>
  </p:sldMasterIdLst>
  <p:notesMasterIdLst>
    <p:notesMasterId r:id="rId35"/>
  </p:notesMasterIdLst>
  <p:handoutMasterIdLst>
    <p:handoutMasterId r:id="rId36"/>
  </p:handoutMasterIdLst>
  <p:sldIdLst>
    <p:sldId id="341" r:id="rId5"/>
    <p:sldId id="354" r:id="rId6"/>
    <p:sldId id="379" r:id="rId7"/>
    <p:sldId id="369" r:id="rId8"/>
    <p:sldId id="371" r:id="rId9"/>
    <p:sldId id="370" r:id="rId10"/>
    <p:sldId id="408" r:id="rId11"/>
    <p:sldId id="409" r:id="rId12"/>
    <p:sldId id="378" r:id="rId13"/>
    <p:sldId id="387" r:id="rId14"/>
    <p:sldId id="388" r:id="rId15"/>
    <p:sldId id="344" r:id="rId16"/>
    <p:sldId id="356" r:id="rId17"/>
    <p:sldId id="363" r:id="rId18"/>
    <p:sldId id="397" r:id="rId19"/>
    <p:sldId id="355" r:id="rId20"/>
    <p:sldId id="377" r:id="rId21"/>
    <p:sldId id="398" r:id="rId22"/>
    <p:sldId id="350" r:id="rId23"/>
    <p:sldId id="390" r:id="rId24"/>
    <p:sldId id="394" r:id="rId25"/>
    <p:sldId id="407" r:id="rId26"/>
    <p:sldId id="385" r:id="rId27"/>
    <p:sldId id="386" r:id="rId28"/>
    <p:sldId id="361" r:id="rId29"/>
    <p:sldId id="402" r:id="rId30"/>
    <p:sldId id="400" r:id="rId31"/>
    <p:sldId id="404" r:id="rId32"/>
    <p:sldId id="384" r:id="rId33"/>
    <p:sldId id="383" r:id="rId34"/>
  </p:sldIdLst>
  <p:sldSz cx="18288000" cy="10287000"/>
  <p:notesSz cx="7104063" cy="10234613"/>
  <p:embeddedFontLst>
    <p:embeddedFont>
      <p:font typeface="Pretendard Medium" panose="020B0604020202020204" charset="-127"/>
      <p:regular r:id="rId37"/>
    </p:embeddedFont>
    <p:embeddedFont>
      <p:font typeface="Pretendard SemiBold" panose="020B0604020202020204" charset="-127"/>
      <p:bold r:id="rId38"/>
    </p:embeddedFont>
    <p:embeddedFont>
      <p:font typeface="나눔바른고딕" panose="020B0604020202020204" charset="-127"/>
      <p:regular r:id="rId39"/>
      <p:bold r:id="rId40"/>
    </p:embeddedFont>
    <p:embeddedFont>
      <p:font typeface="Malgun Gothic" panose="020B0503020000020004" pitchFamily="34" charset="-127"/>
      <p:regular r:id="rId41"/>
      <p:bold r:id="rId42"/>
    </p:embeddedFont>
    <p:embeddedFont>
      <p:font typeface="Malgun Gothic" panose="020B0503020000020004" pitchFamily="34" charset="-127"/>
      <p:regular r:id="rId41"/>
      <p:bold r:id="rId42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W40902" initials="S" lastIdx="1" clrIdx="0">
    <p:extLst>
      <p:ext uri="{19B8F6BF-5375-455C-9EA6-DF929625EA0E}">
        <p15:presenceInfo xmlns:p15="http://schemas.microsoft.com/office/powerpoint/2012/main" userId="71cc2dac9e49ecb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CBED"/>
    <a:srgbClr val="256964"/>
    <a:srgbClr val="F7F4F2"/>
    <a:srgbClr val="424365"/>
    <a:srgbClr val="FFF34C"/>
    <a:srgbClr val="141620"/>
    <a:srgbClr val="49BFB7"/>
    <a:srgbClr val="006DB7"/>
    <a:srgbClr val="2E827C"/>
    <a:srgbClr val="34948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853DB7E-E7CC-A2DC-026D-215E6B0D3DB3}" v="2" dt="2025-08-15T11:23:22.25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3.fntdata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font" Target="fonts/font6.fntdata"/><Relationship Id="rId47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notesMaster" Target="notesMasters/notesMaster1.xml"/><Relationship Id="rId43" Type="http://schemas.openxmlformats.org/officeDocument/2006/relationships/commentAuthors" Target="commentAuthors.xml"/><Relationship Id="rId48" Type="http://schemas.microsoft.com/office/2015/10/relationships/revisionInfo" Target="revisionInfo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font" Target="fonts/font2.fntdata"/><Relationship Id="rId46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font" Target="fonts/font5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78427" cy="513507"/>
          </a:xfrm>
          <a:prstGeom prst="rect">
            <a:avLst/>
          </a:prstGeom>
        </p:spPr>
        <p:txBody>
          <a:bodyPr vert="horz" lIns="55477" tIns="27738" rIns="55477" bIns="27738" rtlCol="0"/>
          <a:lstStyle>
            <a:lvl1pPr algn="l">
              <a:defRPr sz="7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4024540" y="1"/>
            <a:ext cx="3078427" cy="513507"/>
          </a:xfrm>
          <a:prstGeom prst="rect">
            <a:avLst/>
          </a:prstGeom>
        </p:spPr>
        <p:txBody>
          <a:bodyPr vert="horz" lIns="55477" tIns="27738" rIns="55477" bIns="27738" rtlCol="0"/>
          <a:lstStyle>
            <a:lvl1pPr algn="r">
              <a:defRPr sz="700"/>
            </a:lvl1pPr>
          </a:lstStyle>
          <a:p>
            <a:fld id="{0B27FD23-188A-49E6-97A3-5751516DA1D2}" type="datetimeFigureOut">
              <a:rPr lang="ko-KR" altLang="en-US" smtClean="0"/>
              <a:t>2025-08-15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721994"/>
            <a:ext cx="3078427" cy="512619"/>
          </a:xfrm>
          <a:prstGeom prst="rect">
            <a:avLst/>
          </a:prstGeom>
        </p:spPr>
        <p:txBody>
          <a:bodyPr vert="horz" lIns="55477" tIns="27738" rIns="55477" bIns="27738" rtlCol="0" anchor="b"/>
          <a:lstStyle>
            <a:lvl1pPr algn="l">
              <a:defRPr sz="7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4024540" y="9721994"/>
            <a:ext cx="3078427" cy="512619"/>
          </a:xfrm>
          <a:prstGeom prst="rect">
            <a:avLst/>
          </a:prstGeom>
        </p:spPr>
        <p:txBody>
          <a:bodyPr vert="horz" lIns="55477" tIns="27738" rIns="55477" bIns="27738" rtlCol="0" anchor="b"/>
          <a:lstStyle>
            <a:lvl1pPr algn="r">
              <a:defRPr sz="700"/>
            </a:lvl1pPr>
          </a:lstStyle>
          <a:p>
            <a:fld id="{34C265E4-EFE2-4F0C-B33C-67C7FDC5BB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339327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156367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55477" tIns="27738" rIns="55477" bIns="27738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lIns="55477" tIns="27738" rIns="55477" bIns="27738"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94898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45913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38332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C73FFF-9B22-A9A4-3B23-9DC2409207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9065668-9A4C-CCE7-8CB4-959957E9168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D4CB9B5-9420-46B8-F1FD-49A2A0DC10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47178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A6618E-A7CA-AE97-8E73-B68E7E5C11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D5449C0-393B-1949-DEE6-7AFD4111AB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11AA144-EA74-1CCB-EB8B-1AEF41C01E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57993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EF7310-72C0-40E1-6AF4-6E3E240812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4C0FB4C-F720-22F2-493F-7488737D69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24E8510-251B-4FDE-F0BA-F4EE296D52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63121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BE7DB3-2F01-F070-6988-D6473D117F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2ADDCD4-6E31-848C-9987-D1ECFF0A02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25323C7-426F-8B2C-4197-8255DB43E2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63064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91A5AE-0F98-F460-82F3-04AB7C1530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079F7B7-08C9-62A0-075D-0C30DC9591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DECBF85-876E-2D7B-993F-82224930C3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64378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543D6D-FDB3-9C25-BB94-73E147C21B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2F90833-3208-C5BC-4478-AECD0D7EF42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FE2EEB-3E14-25E2-64D7-A34D6CB51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lIns="55477" tIns="27738" rIns="55477" bIns="27738"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9FADD0-A8C7-EB68-33F2-83728CC21CE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lIns="55477" tIns="27738" rIns="55477" bIns="27738"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6997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emf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728E2832-9E9B-A916-A370-E67E0DD219FE}"/>
              </a:ext>
            </a:extLst>
          </p:cNvPr>
          <p:cNvSpPr/>
          <p:nvPr userDrawn="1"/>
        </p:nvSpPr>
        <p:spPr>
          <a:xfrm>
            <a:off x="0" y="0"/>
            <a:ext cx="18288000" cy="9442497"/>
          </a:xfrm>
          <a:prstGeom prst="rect">
            <a:avLst/>
          </a:prstGeom>
          <a:solidFill>
            <a:srgbClr val="141620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DAFDF7A7-0DB1-1AE8-C4E5-D9CBDE31D9D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0800000">
            <a:off x="6933215" y="-4011882"/>
            <a:ext cx="12558444" cy="15363706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E08A412E-59EE-E21A-A901-91A37438C90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1884" y="457859"/>
            <a:ext cx="5396023" cy="377474"/>
          </a:xfrm>
          <a:prstGeom prst="rect">
            <a:avLst/>
          </a:prstGeom>
        </p:spPr>
      </p:pic>
      <p:grpSp>
        <p:nvGrpSpPr>
          <p:cNvPr id="30" name="그룹 29">
            <a:extLst>
              <a:ext uri="{FF2B5EF4-FFF2-40B4-BE49-F238E27FC236}">
                <a16:creationId xmlns:a16="http://schemas.microsoft.com/office/drawing/2014/main" id="{9979FF24-BFA6-9884-C664-24C363728CA7}"/>
              </a:ext>
            </a:extLst>
          </p:cNvPr>
          <p:cNvGrpSpPr/>
          <p:nvPr userDrawn="1"/>
        </p:nvGrpSpPr>
        <p:grpSpPr>
          <a:xfrm>
            <a:off x="0" y="9335387"/>
            <a:ext cx="18288000" cy="951613"/>
            <a:chOff x="0" y="9335387"/>
            <a:chExt cx="18288000" cy="951613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5F055D1D-0849-47E1-3748-4235A1B0990B}"/>
                </a:ext>
              </a:extLst>
            </p:cNvPr>
            <p:cNvSpPr/>
            <p:nvPr userDrawn="1"/>
          </p:nvSpPr>
          <p:spPr>
            <a:xfrm>
              <a:off x="0" y="9335387"/>
              <a:ext cx="18288000" cy="9516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F8321F0D-50FE-4A31-AAF7-9A995C77D9F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608078" y="9648789"/>
              <a:ext cx="6750397" cy="317516"/>
            </a:xfrm>
            <a:prstGeom prst="rect">
              <a:avLst/>
            </a:prstGeom>
          </p:spPr>
        </p:pic>
      </p:grpSp>
      <p:pic>
        <p:nvPicPr>
          <p:cNvPr id="31" name="그림 30">
            <a:extLst>
              <a:ext uri="{FF2B5EF4-FFF2-40B4-BE49-F238E27FC236}">
                <a16:creationId xmlns:a16="http://schemas.microsoft.com/office/drawing/2014/main" id="{DFA3EC80-11EA-3B1F-4EA7-BFFEB804088D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4852620" y="522806"/>
            <a:ext cx="2799949" cy="643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6439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240" userDrawn="1">
          <p15:clr>
            <a:srgbClr val="FBAE40"/>
          </p15:clr>
        </p15:guide>
        <p15:guide id="2" pos="576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D420D110-19D5-3EBB-1DC6-9C2642A3365B}"/>
              </a:ext>
            </a:extLst>
          </p:cNvPr>
          <p:cNvSpPr/>
          <p:nvPr userDrawn="1"/>
        </p:nvSpPr>
        <p:spPr>
          <a:xfrm>
            <a:off x="0" y="2935"/>
            <a:ext cx="18288000" cy="1348353"/>
          </a:xfrm>
          <a:prstGeom prst="rect">
            <a:avLst/>
          </a:prstGeom>
          <a:solidFill>
            <a:srgbClr val="141620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2A205870-DD69-2512-3336-1794B7447AA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5400000">
            <a:off x="1313294" y="-3844506"/>
            <a:ext cx="15289920" cy="18705330"/>
          </a:xfrm>
          <a:prstGeom prst="rect">
            <a:avLst/>
          </a:prstGeom>
        </p:spPr>
      </p:pic>
      <p:sp>
        <p:nvSpPr>
          <p:cNvPr id="3" name="제목 1">
            <a:extLst>
              <a:ext uri="{FF2B5EF4-FFF2-40B4-BE49-F238E27FC236}">
                <a16:creationId xmlns:a16="http://schemas.microsoft.com/office/drawing/2014/main" id="{A4174122-DD56-4E1F-A4C1-BF9F2D9D4C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879" y="279395"/>
            <a:ext cx="17237121" cy="795437"/>
          </a:xfrm>
          <a:prstGeom prst="rect">
            <a:avLst/>
          </a:prstGeom>
        </p:spPr>
        <p:txBody>
          <a:bodyPr anchor="ctr"/>
          <a:lstStyle>
            <a:lvl1pPr algn="l">
              <a:defRPr sz="44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6C6BF03B-5422-D762-4CF7-721C7EC89AD7}"/>
              </a:ext>
            </a:extLst>
          </p:cNvPr>
          <p:cNvCxnSpPr>
            <a:cxnSpLocks/>
          </p:cNvCxnSpPr>
          <p:nvPr userDrawn="1"/>
        </p:nvCxnSpPr>
        <p:spPr>
          <a:xfrm>
            <a:off x="563808" y="0"/>
            <a:ext cx="0" cy="67711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텍스트 개체 틀 3">
            <a:extLst>
              <a:ext uri="{FF2B5EF4-FFF2-40B4-BE49-F238E27FC236}">
                <a16:creationId xmlns:a16="http://schemas.microsoft.com/office/drawing/2014/main" id="{98C52D8E-1043-A227-BCE4-8FA766B4EF8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50879" y="1836759"/>
            <a:ext cx="16309074" cy="7858125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1800"/>
              </a:spcBef>
              <a:buFontTx/>
              <a:buBlip>
                <a:blip r:embed="rId3"/>
              </a:buBlip>
              <a:defRPr sz="4000" b="1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defRPr>
            </a:lvl1pPr>
            <a:lvl2pPr marL="742950" indent="-285750">
              <a:spcBef>
                <a:spcPts val="1800"/>
              </a:spcBef>
              <a:buClr>
                <a:srgbClr val="0070C0"/>
              </a:buClr>
              <a:buSzPct val="80000"/>
              <a:buFont typeface="Arial" panose="020B0604020202020204" pitchFamily="34" charset="0"/>
              <a:buChar char="•"/>
              <a:defRPr sz="4000" b="1">
                <a:solidFill>
                  <a:srgbClr val="575858"/>
                </a:solidFill>
                <a:latin typeface="+mj-ea"/>
                <a:ea typeface="+mj-ea"/>
              </a:defRPr>
            </a:lvl2pPr>
            <a:lvl3pPr marL="1143000" indent="-228600">
              <a:spcBef>
                <a:spcPts val="1800"/>
              </a:spcBef>
              <a:buClr>
                <a:srgbClr val="0070C0"/>
              </a:buClr>
              <a:buFont typeface="나눔바른고딕"/>
              <a:buChar char="◦"/>
              <a:defRPr sz="3600" b="1">
                <a:solidFill>
                  <a:srgbClr val="575858"/>
                </a:solidFill>
              </a:defRPr>
            </a:lvl3pPr>
            <a:lvl4pPr marL="1600200" indent="-228600">
              <a:spcBef>
                <a:spcPts val="1800"/>
              </a:spcBef>
              <a:buFont typeface="나눔바른고딕"/>
              <a:buChar char="▫"/>
              <a:defRPr sz="3200">
                <a:solidFill>
                  <a:srgbClr val="575858"/>
                </a:solidFill>
              </a:defRPr>
            </a:lvl4pPr>
            <a:lvl5pPr>
              <a:spcBef>
                <a:spcPts val="1800"/>
              </a:spcBef>
              <a:defRPr sz="2800">
                <a:solidFill>
                  <a:srgbClr val="575858"/>
                </a:solidFill>
              </a:defRPr>
            </a:lvl5pPr>
          </a:lstStyle>
          <a:p>
            <a:pPr lvl="0"/>
            <a:r>
              <a:rPr lang="en-US" altLang="ko-KR"/>
              <a:t> </a:t>
            </a:r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AC901E-318A-42EE-A9B7-E22599DDD8D7}"/>
              </a:ext>
            </a:extLst>
          </p:cNvPr>
          <p:cNvSpPr txBox="1"/>
          <p:nvPr userDrawn="1"/>
        </p:nvSpPr>
        <p:spPr>
          <a:xfrm>
            <a:off x="17575440" y="9694884"/>
            <a:ext cx="1210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144FB7B8-D2EA-485D-B71B-D5955EE0BCDA}" type="slidenum">
              <a:rPr lang="en-US" altLang="ko-KR" smtClean="0"/>
              <a:t>‹#›</a:t>
            </a:fld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B51A84C9-43D9-1DAE-7EA0-1F9A7E1787F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5250235" y="475509"/>
            <a:ext cx="2402334" cy="552026"/>
          </a:xfrm>
          <a:prstGeom prst="rect">
            <a:avLst/>
          </a:prstGeom>
        </p:spPr>
      </p:pic>
      <p:sp>
        <p:nvSpPr>
          <p:cNvPr id="18" name="포인트가 5개인 별[5] 17">
            <a:extLst>
              <a:ext uri="{FF2B5EF4-FFF2-40B4-BE49-F238E27FC236}">
                <a16:creationId xmlns:a16="http://schemas.microsoft.com/office/drawing/2014/main" id="{FB03B392-ED1A-5B63-6A53-04544CEEF564}"/>
              </a:ext>
            </a:extLst>
          </p:cNvPr>
          <p:cNvSpPr/>
          <p:nvPr userDrawn="1"/>
        </p:nvSpPr>
        <p:spPr>
          <a:xfrm>
            <a:off x="383358" y="566696"/>
            <a:ext cx="369651" cy="369651"/>
          </a:xfrm>
          <a:prstGeom prst="star5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423784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240" userDrawn="1">
          <p15:clr>
            <a:srgbClr val="FBAE40"/>
          </p15:clr>
        </p15:guide>
        <p15:guide id="2" pos="576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타원 18">
            <a:extLst>
              <a:ext uri="{FF2B5EF4-FFF2-40B4-BE49-F238E27FC236}">
                <a16:creationId xmlns:a16="http://schemas.microsoft.com/office/drawing/2014/main" id="{9C7744FD-6C16-8761-287A-5DF3B3B28EA5}"/>
              </a:ext>
            </a:extLst>
          </p:cNvPr>
          <p:cNvSpPr/>
          <p:nvPr userDrawn="1"/>
        </p:nvSpPr>
        <p:spPr>
          <a:xfrm>
            <a:off x="494066" y="607370"/>
            <a:ext cx="139485" cy="1394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AAF9064E-2315-7B75-EC0D-3B09C405BB0B}"/>
              </a:ext>
            </a:extLst>
          </p:cNvPr>
          <p:cNvCxnSpPr>
            <a:cxnSpLocks/>
          </p:cNvCxnSpPr>
          <p:nvPr userDrawn="1"/>
        </p:nvCxnSpPr>
        <p:spPr>
          <a:xfrm>
            <a:off x="563808" y="0"/>
            <a:ext cx="0" cy="67711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제목 1">
            <a:extLst>
              <a:ext uri="{FF2B5EF4-FFF2-40B4-BE49-F238E27FC236}">
                <a16:creationId xmlns:a16="http://schemas.microsoft.com/office/drawing/2014/main" id="{76325F69-921C-B7A6-F898-0436EBCD1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879" y="599804"/>
            <a:ext cx="15773400" cy="482236"/>
          </a:xfrm>
          <a:prstGeom prst="rect">
            <a:avLst/>
          </a:prstGeom>
        </p:spPr>
        <p:txBody>
          <a:bodyPr/>
          <a:lstStyle>
            <a:lvl1pPr algn="l"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9" name="텍스트 개체 틀 16">
            <a:extLst>
              <a:ext uri="{FF2B5EF4-FFF2-40B4-BE49-F238E27FC236}">
                <a16:creationId xmlns:a16="http://schemas.microsoft.com/office/drawing/2014/main" id="{BA85C6C6-C674-3BD6-044D-8E0F72FDB44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50879" y="265252"/>
            <a:ext cx="15773400" cy="33455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ko-KR" altLang="en-US"/>
              <a:t>마스터 텍스트 스타일을</a:t>
            </a:r>
          </a:p>
        </p:txBody>
      </p:sp>
      <p:sp>
        <p:nvSpPr>
          <p:cNvPr id="11" name="텍스트 개체 틀 3">
            <a:extLst>
              <a:ext uri="{FF2B5EF4-FFF2-40B4-BE49-F238E27FC236}">
                <a16:creationId xmlns:a16="http://schemas.microsoft.com/office/drawing/2014/main" id="{9A23ABD6-1E61-6802-034E-EAF1652BC18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50879" y="1416592"/>
            <a:ext cx="16309074" cy="7858125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1800"/>
              </a:spcBef>
              <a:buFontTx/>
              <a:buBlip>
                <a:blip r:embed="rId2"/>
              </a:buBlip>
              <a:defRPr sz="4000" b="1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defRPr>
            </a:lvl1pPr>
            <a:lvl2pPr marL="742950" indent="-285750">
              <a:spcBef>
                <a:spcPts val="1800"/>
              </a:spcBef>
              <a:buClr>
                <a:srgbClr val="0070C0"/>
              </a:buClr>
              <a:buSzPct val="80000"/>
              <a:buFont typeface="Arial" panose="020B0604020202020204" pitchFamily="34" charset="0"/>
              <a:buChar char="•"/>
              <a:defRPr sz="4000" b="1">
                <a:solidFill>
                  <a:srgbClr val="575858"/>
                </a:solidFill>
                <a:latin typeface="+mj-ea"/>
                <a:ea typeface="+mj-ea"/>
              </a:defRPr>
            </a:lvl2pPr>
            <a:lvl3pPr marL="1143000" indent="-228600">
              <a:spcBef>
                <a:spcPts val="1800"/>
              </a:spcBef>
              <a:buClr>
                <a:srgbClr val="0070C0"/>
              </a:buClr>
              <a:buFont typeface="나눔바른고딕"/>
              <a:buChar char="◦"/>
              <a:defRPr sz="3600" b="1">
                <a:solidFill>
                  <a:srgbClr val="575858"/>
                </a:solidFill>
              </a:defRPr>
            </a:lvl3pPr>
            <a:lvl4pPr marL="1600200" indent="-228600">
              <a:spcBef>
                <a:spcPts val="1800"/>
              </a:spcBef>
              <a:buFont typeface="나눔바른고딕"/>
              <a:buChar char="▫"/>
              <a:defRPr sz="3200">
                <a:solidFill>
                  <a:srgbClr val="575858"/>
                </a:solidFill>
              </a:defRPr>
            </a:lvl4pPr>
            <a:lvl5pPr>
              <a:spcBef>
                <a:spcPts val="1800"/>
              </a:spcBef>
              <a:defRPr sz="2800">
                <a:solidFill>
                  <a:srgbClr val="575858"/>
                </a:solidFill>
              </a:defRPr>
            </a:lvl5pPr>
          </a:lstStyle>
          <a:p>
            <a:pPr lvl="0"/>
            <a:r>
              <a:rPr lang="en-US" altLang="ko-KR"/>
              <a:t> </a:t>
            </a:r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11190645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62" r:id="rId2"/>
    <p:sldLayoutId id="2147483672" r:id="rId3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40" userDrawn="1">
          <p15:clr>
            <a:srgbClr val="F26B43"/>
          </p15:clr>
        </p15:guide>
        <p15:guide id="2" pos="57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e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hyperlink" Target="https://news.sbs.co.kr/news/endPage.do?news_id=N1007799865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m.dongascience.com/news.php?idx=65426" TargetMode="Externa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news.sbs.co.kr/news/endPage.do?news_id=N1007799865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news.sbs.co.kr/news/endPage.do?news_id=N1007799865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news.sbs.co.kr/news/endPage.do?news_id=N1007799865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4"/>
          <p:cNvSpPr/>
          <p:nvPr/>
        </p:nvSpPr>
        <p:spPr>
          <a:xfrm>
            <a:off x="1657347" y="3508542"/>
            <a:ext cx="12409441" cy="23976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8775"/>
              </a:lnSpc>
            </a:pPr>
            <a:r>
              <a:rPr lang="ko-KR" altLang="en-US" sz="8000" b="1">
                <a:solidFill>
                  <a:srgbClr val="FFF34C"/>
                </a:solidFill>
                <a:latin typeface="+mj-ea"/>
                <a:ea typeface="+mj-ea"/>
              </a:rPr>
              <a:t>하루 일기로 마음 심기</a:t>
            </a:r>
            <a:r>
              <a:rPr lang="en-US" altLang="ko-KR" sz="8000" b="1">
                <a:solidFill>
                  <a:srgbClr val="FFF34C"/>
                </a:solidFill>
                <a:latin typeface="+mj-ea"/>
                <a:ea typeface="+mj-ea"/>
              </a:rPr>
              <a:t>, Sim(</a:t>
            </a:r>
            <a:r>
              <a:rPr lang="ko-KR" altLang="en-US" sz="8000" b="1">
                <a:solidFill>
                  <a:srgbClr val="FFF34C"/>
                </a:solidFill>
                <a:latin typeface="+mj-ea"/>
                <a:ea typeface="+mj-ea"/>
              </a:rPr>
              <a:t>心</a:t>
            </a:r>
            <a:r>
              <a:rPr lang="en-US" altLang="ko-KR" sz="8000" b="1">
                <a:solidFill>
                  <a:srgbClr val="FFF34C"/>
                </a:solidFill>
                <a:latin typeface="+mj-ea"/>
                <a:ea typeface="+mj-ea"/>
              </a:rPr>
              <a:t>)Log</a:t>
            </a:r>
            <a:endParaRPr lang="en-US" altLang="ko-KR" sz="8000" b="1" kern="0" spc="-50">
              <a:solidFill>
                <a:srgbClr val="FFF34C"/>
              </a:solidFill>
              <a:latin typeface="+mj-ea"/>
              <a:ea typeface="+mj-ea"/>
            </a:endParaRPr>
          </a:p>
        </p:txBody>
      </p:sp>
      <p:sp>
        <p:nvSpPr>
          <p:cNvPr id="6" name="Object4">
            <a:extLst>
              <a:ext uri="{FF2B5EF4-FFF2-40B4-BE49-F238E27FC236}">
                <a16:creationId xmlns:a16="http://schemas.microsoft.com/office/drawing/2014/main" id="{E9A8D951-8454-44FB-99A7-F06C449007C9}"/>
              </a:ext>
            </a:extLst>
          </p:cNvPr>
          <p:cNvSpPr/>
          <p:nvPr/>
        </p:nvSpPr>
        <p:spPr>
          <a:xfrm>
            <a:off x="1657347" y="5906197"/>
            <a:ext cx="14891794" cy="20081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lang="ko-KR" altLang="en-US" sz="2800" b="1">
                <a:solidFill>
                  <a:schemeClr val="bg1">
                    <a:lumMod val="85000"/>
                  </a:schemeClr>
                </a:solidFill>
                <a:latin typeface="+mn-ea"/>
              </a:rPr>
              <a:t>팀 명 </a:t>
            </a:r>
            <a:r>
              <a:rPr lang="en-US" altLang="ko-KR" sz="2800" b="1">
                <a:solidFill>
                  <a:schemeClr val="bg1">
                    <a:lumMod val="85000"/>
                  </a:schemeClr>
                </a:solidFill>
                <a:latin typeface="+mn-ea"/>
              </a:rPr>
              <a:t>: </a:t>
            </a:r>
            <a:r>
              <a:rPr lang="en-US" altLang="ko-KR" sz="2800" b="1" err="1">
                <a:solidFill>
                  <a:schemeClr val="bg1">
                    <a:lumMod val="85000"/>
                  </a:schemeClr>
                </a:solidFill>
                <a:latin typeface="+mn-ea"/>
              </a:rPr>
              <a:t>몽글몽글</a:t>
            </a:r>
            <a:r>
              <a:rPr lang="en-US" altLang="ko-KR" sz="2800" b="1">
                <a:solidFill>
                  <a:schemeClr val="bg1">
                    <a:lumMod val="85000"/>
                  </a:schemeClr>
                </a:solidFill>
                <a:latin typeface="+mn-ea"/>
              </a:rPr>
              <a:t> </a:t>
            </a:r>
            <a:r>
              <a:rPr lang="en-US" altLang="ko-KR" sz="2800" b="1" err="1">
                <a:solidFill>
                  <a:schemeClr val="bg1">
                    <a:lumMod val="85000"/>
                  </a:schemeClr>
                </a:solidFill>
                <a:latin typeface="+mn-ea"/>
              </a:rPr>
              <a:t>스튜디오</a:t>
            </a:r>
            <a:r>
              <a:rPr lang="ko-KR" altLang="en-US" sz="2800" b="1">
                <a:solidFill>
                  <a:schemeClr val="bg1">
                    <a:lumMod val="85000"/>
                  </a:schemeClr>
                </a:solidFill>
                <a:latin typeface="+mn-ea"/>
              </a:rPr>
              <a:t>  </a:t>
            </a:r>
            <a:endParaRPr lang="en-US" altLang="ko-KR" sz="2800" b="1">
              <a:solidFill>
                <a:schemeClr val="bg1">
                  <a:lumMod val="8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2800" b="1" kern="0" spc="-50">
                <a:solidFill>
                  <a:schemeClr val="bg1">
                    <a:lumMod val="85000"/>
                  </a:schemeClr>
                </a:solidFill>
                <a:latin typeface="+mn-ea"/>
              </a:rPr>
              <a:t>참가자 성명 </a:t>
            </a:r>
            <a:r>
              <a:rPr lang="en-US" altLang="ko-KR" sz="2800" b="1" kern="0" spc="-50">
                <a:solidFill>
                  <a:schemeClr val="bg1">
                    <a:lumMod val="85000"/>
                  </a:schemeClr>
                </a:solidFill>
                <a:latin typeface="+mn-ea"/>
              </a:rPr>
              <a:t>: 김율겸 </a:t>
            </a:r>
            <a:r>
              <a:rPr lang="en-US" altLang="ko-KR" sz="2800" b="1" kern="0" spc="-50" err="1">
                <a:solidFill>
                  <a:schemeClr val="bg1">
                    <a:lumMod val="85000"/>
                  </a:schemeClr>
                </a:solidFill>
                <a:latin typeface="+mn-ea"/>
              </a:rPr>
              <a:t>안나연</a:t>
            </a:r>
            <a:r>
              <a:rPr lang="en-US" altLang="ko-KR" sz="2800" b="1" kern="0" spc="-50">
                <a:solidFill>
                  <a:schemeClr val="bg1">
                    <a:lumMod val="85000"/>
                  </a:schemeClr>
                </a:solidFill>
                <a:latin typeface="+mn-ea"/>
              </a:rPr>
              <a:t> </a:t>
            </a:r>
            <a:r>
              <a:rPr lang="en-US" altLang="ko-KR" sz="2800" b="1" kern="0" spc="-50" err="1">
                <a:solidFill>
                  <a:schemeClr val="bg1">
                    <a:lumMod val="85000"/>
                  </a:schemeClr>
                </a:solidFill>
                <a:latin typeface="+mn-ea"/>
              </a:rPr>
              <a:t>문진혁</a:t>
            </a:r>
            <a:r>
              <a:rPr lang="en-US" altLang="ko-KR" sz="2800" b="1" kern="0" spc="-50">
                <a:solidFill>
                  <a:schemeClr val="bg1">
                    <a:lumMod val="85000"/>
                  </a:schemeClr>
                </a:solidFill>
                <a:latin typeface="+mn-ea"/>
              </a:rPr>
              <a:t> </a:t>
            </a:r>
            <a:r>
              <a:rPr lang="en-US" altLang="ko-KR" sz="2800" b="1" kern="0" spc="-50" err="1">
                <a:solidFill>
                  <a:schemeClr val="bg1">
                    <a:lumMod val="85000"/>
                  </a:schemeClr>
                </a:solidFill>
                <a:latin typeface="+mn-ea"/>
              </a:rPr>
              <a:t>황연경</a:t>
            </a:r>
          </a:p>
          <a:p>
            <a:pPr>
              <a:lnSpc>
                <a:spcPct val="150000"/>
              </a:lnSpc>
            </a:pPr>
            <a:r>
              <a:rPr lang="ko-KR" altLang="en-US" sz="2800" b="1" kern="0" spc="-50">
                <a:solidFill>
                  <a:schemeClr val="bg1">
                    <a:lumMod val="85000"/>
                  </a:schemeClr>
                </a:solidFill>
                <a:latin typeface="+mn-ea"/>
              </a:rPr>
              <a:t>서비스 형태 </a:t>
            </a:r>
            <a:r>
              <a:rPr lang="en-US" altLang="ko-KR" sz="2800" b="1" kern="0" spc="-50">
                <a:solidFill>
                  <a:schemeClr val="bg1">
                    <a:lumMod val="85000"/>
                  </a:schemeClr>
                </a:solidFill>
                <a:latin typeface="+mn-ea"/>
              </a:rPr>
              <a:t>: </a:t>
            </a:r>
            <a:r>
              <a:rPr lang="ko-KR" altLang="en-US" sz="2800" b="1" kern="0" spc="-50">
                <a:solidFill>
                  <a:schemeClr val="bg1">
                    <a:lumMod val="85000"/>
                  </a:schemeClr>
                </a:solidFill>
                <a:latin typeface="+mn-ea"/>
              </a:rPr>
              <a:t>어플리케이션</a:t>
            </a:r>
            <a:endParaRPr lang="en-US" altLang="ko-KR" sz="2800" b="1" kern="0" spc="-50">
              <a:solidFill>
                <a:schemeClr val="bg1">
                  <a:lumMod val="8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795909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31035D-3A60-6EEA-2BFF-33444F0047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2">
            <a:extLst>
              <a:ext uri="{FF2B5EF4-FFF2-40B4-BE49-F238E27FC236}">
                <a16:creationId xmlns:a16="http://schemas.microsoft.com/office/drawing/2014/main" id="{50247026-F0DD-293B-37F4-81F7D9D65F91}"/>
              </a:ext>
            </a:extLst>
          </p:cNvPr>
          <p:cNvSpPr txBox="1">
            <a:spLocks/>
          </p:cNvSpPr>
          <p:nvPr/>
        </p:nvSpPr>
        <p:spPr>
          <a:xfrm>
            <a:off x="989463" y="2173031"/>
            <a:ext cx="16309074" cy="1000126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342900" indent="-342900" algn="l" defTabSz="914400" rtl="0" eaLnBrk="1" latinLnBrk="0" hangingPunct="1">
              <a:spcBef>
                <a:spcPts val="1800"/>
              </a:spcBef>
              <a:buFontTx/>
              <a:buBlip>
                <a:blip r:embed="rId2"/>
              </a:buBlip>
              <a:defRPr sz="4000" b="1" kern="120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ts val="1800"/>
              </a:spcBef>
              <a:buClr>
                <a:srgbClr val="0070C0"/>
              </a:buClr>
              <a:buSzPct val="80000"/>
              <a:buFont typeface="Arial" panose="020B0604020202020204" pitchFamily="34" charset="0"/>
              <a:buChar char="•"/>
              <a:defRPr sz="4000" b="1" kern="1200">
                <a:solidFill>
                  <a:srgbClr val="575858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ts val="1800"/>
              </a:spcBef>
              <a:buClr>
                <a:srgbClr val="0070C0"/>
              </a:buClr>
              <a:buFont typeface="나눔바른고딕"/>
              <a:buChar char="◦"/>
              <a:defRPr sz="3600" b="1" kern="1200">
                <a:solidFill>
                  <a:srgbClr val="575858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ts val="1800"/>
              </a:spcBef>
              <a:buFont typeface="나눔바른고딕"/>
              <a:buChar char="▫"/>
              <a:defRPr sz="3200" kern="1200">
                <a:solidFill>
                  <a:srgbClr val="575858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ts val="1800"/>
              </a:spcBef>
              <a:buFont typeface="Arial" pitchFamily="34" charset="0"/>
              <a:buChar char="»"/>
              <a:defRPr sz="2800" kern="1200">
                <a:solidFill>
                  <a:srgbClr val="575858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>
                <a:solidFill>
                  <a:schemeClr val="tx1"/>
                </a:solidFill>
                <a:cs typeface="+mj-ea"/>
              </a:rPr>
              <a:t>기존 감정 관리 방식</a:t>
            </a:r>
            <a:r>
              <a:rPr lang="en-US" altLang="ko-KR">
                <a:solidFill>
                  <a:schemeClr val="tx1"/>
                </a:solidFill>
                <a:cs typeface="+mj-ea"/>
              </a:rPr>
              <a:t>:</a:t>
            </a:r>
            <a:r>
              <a:rPr lang="ko-KR" altLang="en-US">
                <a:solidFill>
                  <a:schemeClr val="tx1"/>
                </a:solidFill>
                <a:cs typeface="+mj-ea"/>
              </a:rPr>
              <a:t> 일기 쓰고</a:t>
            </a:r>
            <a:r>
              <a:rPr lang="ko-KR" altLang="en-US">
                <a:solidFill>
                  <a:srgbClr val="C00000"/>
                </a:solidFill>
                <a:cs typeface="+mj-ea"/>
              </a:rPr>
              <a:t> 혼자</a:t>
            </a:r>
            <a:r>
              <a:rPr lang="ko-KR" altLang="en-US">
                <a:solidFill>
                  <a:schemeClr val="tx1"/>
                </a:solidFill>
                <a:cs typeface="+mj-ea"/>
              </a:rPr>
              <a:t> 해결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7D5A55F-E3AA-C117-5039-2C0F01505B9C}"/>
              </a:ext>
            </a:extLst>
          </p:cNvPr>
          <p:cNvSpPr txBox="1"/>
          <p:nvPr/>
        </p:nvSpPr>
        <p:spPr>
          <a:xfrm>
            <a:off x="1966841" y="6295796"/>
            <a:ext cx="4103147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2400" b="1">
                <a:cs typeface="Pretendard Medium"/>
              </a:rPr>
              <a:t>정서 회피</a:t>
            </a:r>
          </a:p>
          <a:p>
            <a:pPr algn="ctr"/>
            <a:endParaRPr lang="ko-KR" altLang="en-US" sz="2400"/>
          </a:p>
          <a:p>
            <a:pPr algn="ctr"/>
            <a:r>
              <a:rPr lang="ko-KR" sz="2400">
                <a:cs typeface="Pretendard Medium"/>
              </a:rPr>
              <a:t>고통스러운 </a:t>
            </a:r>
            <a:r>
              <a:rPr lang="ko-KR" altLang="en-US" sz="2400">
                <a:cs typeface="Pretendard Medium"/>
              </a:rPr>
              <a:t>감정을</a:t>
            </a:r>
            <a:r>
              <a:rPr lang="ko-KR" sz="2400">
                <a:cs typeface="Pretendard Medium"/>
              </a:rPr>
              <a:t> 다시 마주하고 싶지 않아 감정 인식 자체를 피하는 경향이 있음.</a:t>
            </a:r>
            <a:endParaRPr lang="ko-KR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4A02E0F-C70A-48B9-EFA3-D6345E7842A0}"/>
              </a:ext>
            </a:extLst>
          </p:cNvPr>
          <p:cNvSpPr txBox="1"/>
          <p:nvPr/>
        </p:nvSpPr>
        <p:spPr>
          <a:xfrm>
            <a:off x="7469850" y="6127008"/>
            <a:ext cx="3606191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sz="2400" b="1"/>
              <a:t>즉각 보상의 부재</a:t>
            </a:r>
            <a:endParaRPr lang="ko-KR" sz="2400"/>
          </a:p>
          <a:p>
            <a:pPr algn="ctr"/>
            <a:endParaRPr lang="ko-KR" altLang="en-US" sz="2400">
              <a:cs typeface="Pretendard Medium"/>
            </a:endParaRPr>
          </a:p>
          <a:p>
            <a:pPr algn="ctr"/>
            <a:r>
              <a:rPr lang="ko-KR" sz="2400">
                <a:cs typeface="Pretendard Medium"/>
              </a:rPr>
              <a:t>일기는 장기적으로는 도움 되지만</a:t>
            </a:r>
            <a:r>
              <a:rPr lang="en-US" altLang="ko-KR" sz="2400">
                <a:ea typeface="Malgun Gothic"/>
                <a:cs typeface="Pretendard Medium"/>
              </a:rPr>
              <a:t>,</a:t>
            </a:r>
            <a:r>
              <a:rPr lang="ko-KR" sz="2400">
                <a:cs typeface="Pretendard Medium"/>
              </a:rPr>
              <a:t> 단기적으로는 귀찮고 </a:t>
            </a:r>
            <a:endParaRPr lang="en-US" altLang="ko-KR" sz="2400">
              <a:ea typeface="Malgun Gothic"/>
              <a:cs typeface="Pretendard Medium"/>
            </a:endParaRPr>
          </a:p>
          <a:p>
            <a:pPr algn="ctr"/>
            <a:r>
              <a:rPr lang="ko-KR" sz="2400">
                <a:cs typeface="Pretendard Medium"/>
              </a:rPr>
              <a:t>‘쓸모 없어 보이는’ 행동으로 인식됨</a:t>
            </a:r>
            <a:r>
              <a:rPr lang="en-US" altLang="ko-KR" sz="2400">
                <a:ea typeface="Malgun Gothic"/>
                <a:cs typeface="Pretendard Medium"/>
              </a:rPr>
              <a:t>.</a:t>
            </a:r>
            <a:endParaRPr lang="ko-KR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154D826-179E-EC6F-22C4-46BEAE3AF164}"/>
              </a:ext>
            </a:extLst>
          </p:cNvPr>
          <p:cNvSpPr txBox="1"/>
          <p:nvPr/>
        </p:nvSpPr>
        <p:spPr>
          <a:xfrm>
            <a:off x="12818471" y="6987280"/>
            <a:ext cx="4222587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2400" b="1">
                <a:solidFill>
                  <a:srgbClr val="C00000"/>
                </a:solidFill>
                <a:cs typeface="Pretendard Medium"/>
              </a:rPr>
              <a:t>습관화의 어려움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8CCA1394-6B70-262F-6528-B4924D739B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925" y="279400"/>
            <a:ext cx="17237075" cy="795338"/>
          </a:xfrm>
        </p:spPr>
        <p:txBody>
          <a:bodyPr lIns="91440" tIns="45720" rIns="91440" bIns="45720" anchor="ctr"/>
          <a:lstStyle/>
          <a:p>
            <a:r>
              <a:rPr lang="en-US" altLang="ko-KR">
                <a:cs typeface="+mj-ea"/>
              </a:rPr>
              <a:t>1. </a:t>
            </a:r>
            <a:r>
              <a:rPr lang="ko-KR" altLang="ko-KR">
                <a:cs typeface="+mj-ea"/>
              </a:rPr>
              <a:t>개발 배경 및 동기 </a:t>
            </a:r>
            <a:endParaRPr lang="ko-KR" altLang="en-US">
              <a:cs typeface="+mj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54094FA-DFC1-0309-B187-CF535063ED39}"/>
              </a:ext>
            </a:extLst>
          </p:cNvPr>
          <p:cNvSpPr txBox="1"/>
          <p:nvPr/>
        </p:nvSpPr>
        <p:spPr>
          <a:xfrm>
            <a:off x="525439" y="1580843"/>
            <a:ext cx="958947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Blip>
                <a:blip r:embed="rId2"/>
              </a:buBlip>
              <a:tabLst/>
              <a:defRPr/>
            </a:pPr>
            <a:r>
              <a:rPr kumimoji="0" lang="en-US" altLang="ko-KR" sz="4000" b="1" i="0" u="none" strike="noStrike" kern="1200" cap="none" spc="0" normalizeH="0" baseline="0" noProof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Pretendard SemiBold"/>
                <a:ea typeface="Pretendard SemiBold"/>
                <a:cs typeface="+mn-cs"/>
              </a:rPr>
              <a:t> 1.3 </a:t>
            </a:r>
            <a:r>
              <a:rPr kumimoji="0" lang="ko-KR" altLang="en-US" sz="4000" b="1" i="0" u="none" strike="noStrike" kern="1200" cap="none" spc="0" normalizeH="0" baseline="0" noProof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Pretendard SemiBold"/>
                <a:ea typeface="Pretendard SemiBold"/>
                <a:cs typeface="+mn-cs"/>
              </a:rPr>
              <a:t>필요성</a:t>
            </a:r>
            <a:r>
              <a:rPr lang="ko-KR" altLang="en-US" sz="4000" b="1">
                <a:solidFill>
                  <a:srgbClr val="4472C4">
                    <a:lumMod val="75000"/>
                  </a:srgbClr>
                </a:solidFill>
                <a:latin typeface="Pretendard SemiBold"/>
                <a:ea typeface="Pretendard SemiBold"/>
              </a:rPr>
              <a:t> </a:t>
            </a:r>
            <a:endParaRPr kumimoji="0" lang="en-US" altLang="ko-KR" sz="4000" b="1" i="0" u="none" strike="noStrike" kern="1200" cap="none" spc="0" normalizeH="0" baseline="0" noProof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Pretendard SemiBold"/>
              <a:ea typeface="Pretendard SemiBold"/>
              <a:cs typeface="+mn-cs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C730DDB-15C5-D278-340F-FC7FFC0C507E}"/>
              </a:ext>
            </a:extLst>
          </p:cNvPr>
          <p:cNvSpPr/>
          <p:nvPr/>
        </p:nvSpPr>
        <p:spPr>
          <a:xfrm>
            <a:off x="1008597" y="3771442"/>
            <a:ext cx="16290487" cy="4665879"/>
          </a:xfrm>
          <a:prstGeom prst="rect">
            <a:avLst/>
          </a:prstGeom>
          <a:noFill/>
          <a:ln w="28575">
            <a:solidFill>
              <a:srgbClr val="25696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0F0B480-C1D6-4761-32DE-EE6F776AAB37}"/>
              </a:ext>
            </a:extLst>
          </p:cNvPr>
          <p:cNvSpPr/>
          <p:nvPr/>
        </p:nvSpPr>
        <p:spPr>
          <a:xfrm>
            <a:off x="6904838" y="3444151"/>
            <a:ext cx="4754110" cy="713796"/>
          </a:xfrm>
          <a:prstGeom prst="rect">
            <a:avLst/>
          </a:prstGeom>
          <a:solidFill>
            <a:schemeClr val="bg2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6" name="텍스트 개체 틀 2">
            <a:extLst>
              <a:ext uri="{FF2B5EF4-FFF2-40B4-BE49-F238E27FC236}">
                <a16:creationId xmlns:a16="http://schemas.microsoft.com/office/drawing/2014/main" id="{1BF48090-A5D7-981D-A83D-3E2EEEE64432}"/>
              </a:ext>
            </a:extLst>
          </p:cNvPr>
          <p:cNvSpPr txBox="1">
            <a:spLocks/>
          </p:cNvSpPr>
          <p:nvPr/>
        </p:nvSpPr>
        <p:spPr>
          <a:xfrm>
            <a:off x="7560513" y="3459210"/>
            <a:ext cx="5450575" cy="1000126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342900" indent="-342900" algn="l" defTabSz="914400" rtl="0" eaLnBrk="1" latinLnBrk="0" hangingPunct="1">
              <a:spcBef>
                <a:spcPts val="1800"/>
              </a:spcBef>
              <a:buFontTx/>
              <a:buBlip>
                <a:blip r:embed="rId2"/>
              </a:buBlip>
              <a:defRPr sz="4000" b="1" kern="120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ts val="1800"/>
              </a:spcBef>
              <a:buClr>
                <a:srgbClr val="0070C0"/>
              </a:buClr>
              <a:buSzPct val="80000"/>
              <a:buFont typeface="Arial" panose="020B0604020202020204" pitchFamily="34" charset="0"/>
              <a:buChar char="•"/>
              <a:defRPr sz="4000" b="1" kern="1200">
                <a:solidFill>
                  <a:srgbClr val="575858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ts val="1800"/>
              </a:spcBef>
              <a:buClr>
                <a:srgbClr val="0070C0"/>
              </a:buClr>
              <a:buFont typeface="나눔바른고딕"/>
              <a:buChar char="◦"/>
              <a:defRPr sz="3600" b="1" kern="1200">
                <a:solidFill>
                  <a:srgbClr val="575858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ts val="1800"/>
              </a:spcBef>
              <a:buFont typeface="나눔바른고딕"/>
              <a:buChar char="▫"/>
              <a:defRPr sz="3200" kern="1200">
                <a:solidFill>
                  <a:srgbClr val="575858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ts val="1800"/>
              </a:spcBef>
              <a:buFont typeface="Arial" pitchFamily="34" charset="0"/>
              <a:buChar char="»"/>
              <a:defRPr sz="2800" kern="1200">
                <a:solidFill>
                  <a:srgbClr val="575858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sz="3600">
                <a:solidFill>
                  <a:schemeClr val="tx1"/>
                </a:solidFill>
                <a:cs typeface="+mj-ea"/>
              </a:rPr>
              <a:t>기존 </a:t>
            </a:r>
            <a:r>
              <a:rPr lang="ko-KR" altLang="en-US" sz="3600">
                <a:solidFill>
                  <a:schemeClr val="tx1"/>
                </a:solidFill>
                <a:cs typeface="+mj-ea"/>
              </a:rPr>
              <a:t>방식의 한계</a:t>
            </a:r>
            <a:endParaRPr lang="ko-KR">
              <a:solidFill>
                <a:schemeClr val="tx1"/>
              </a:solidFill>
            </a:endParaRPr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52BBBD9B-575A-05B4-4072-A22D490BAAFA}"/>
              </a:ext>
            </a:extLst>
          </p:cNvPr>
          <p:cNvSpPr/>
          <p:nvPr/>
        </p:nvSpPr>
        <p:spPr>
          <a:xfrm>
            <a:off x="11656543" y="6178396"/>
            <a:ext cx="894220" cy="512588"/>
          </a:xfrm>
          <a:prstGeom prst="rightArrow">
            <a:avLst/>
          </a:prstGeom>
          <a:solidFill>
            <a:srgbClr val="256964"/>
          </a:solidFill>
          <a:ln w="57150">
            <a:solidFill>
              <a:srgbClr val="25696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ko-KR" altLang="en-US" sz="2000">
              <a:solidFill>
                <a:sysClr val="windowText" lastClr="000000"/>
              </a:solidFill>
            </a:endParaRPr>
          </a:p>
        </p:txBody>
      </p:sp>
      <p:pic>
        <p:nvPicPr>
          <p:cNvPr id="19" name="그림 18" descr="블랙, 어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687457E-3CCE-25E2-8519-6EE6FB7DC2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65876" y="4728554"/>
            <a:ext cx="2220097" cy="2034747"/>
          </a:xfrm>
          <a:prstGeom prst="rect">
            <a:avLst/>
          </a:prstGeom>
        </p:spPr>
      </p:pic>
      <p:pic>
        <p:nvPicPr>
          <p:cNvPr id="20" name="그림 19" descr="블랙, 어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2999F60-584F-FFD6-D597-F9A951AD8A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3230" y="4735907"/>
            <a:ext cx="1447801" cy="1339678"/>
          </a:xfrm>
          <a:prstGeom prst="rect">
            <a:avLst/>
          </a:prstGeom>
        </p:spPr>
      </p:pic>
      <p:pic>
        <p:nvPicPr>
          <p:cNvPr id="22" name="그림 21" descr="블랙, 어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FCB1B95-EC82-FA22-DBDC-912195D956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13697" y="4568240"/>
            <a:ext cx="1586814" cy="161770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7C721B9-0C7D-222E-40CD-166E93A8DFA4}"/>
              </a:ext>
            </a:extLst>
          </p:cNvPr>
          <p:cNvSpPr txBox="1"/>
          <p:nvPr/>
        </p:nvSpPr>
        <p:spPr>
          <a:xfrm>
            <a:off x="4776958" y="8805430"/>
            <a:ext cx="8813021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2800" b="1">
                <a:solidFill>
                  <a:srgbClr val="C00000"/>
                </a:solidFill>
                <a:highlight>
                  <a:srgbClr val="FFFF00"/>
                </a:highlight>
              </a:rPr>
              <a:t>쉬운 접근성</a:t>
            </a:r>
            <a:r>
              <a:rPr lang="ko-KR" altLang="en-US" sz="2800" b="1">
                <a:highlight>
                  <a:srgbClr val="FFFF00"/>
                </a:highlight>
              </a:rPr>
              <a:t> + </a:t>
            </a:r>
            <a:r>
              <a:rPr lang="ko-KR" altLang="en-US" sz="2800" b="1">
                <a:solidFill>
                  <a:srgbClr val="C00000"/>
                </a:solidFill>
                <a:highlight>
                  <a:srgbClr val="FFFF00"/>
                </a:highlight>
              </a:rPr>
              <a:t>보상 체계</a:t>
            </a:r>
            <a:r>
              <a:rPr lang="ko-KR" altLang="en-US" sz="2800" b="1">
                <a:highlight>
                  <a:srgbClr val="FFFF00"/>
                </a:highlight>
              </a:rPr>
              <a:t>를 갖춘 일기 어플리케이션 필요</a:t>
            </a:r>
            <a:r>
              <a:rPr lang="ko-KR" altLang="en-US" sz="2800" b="1"/>
              <a:t> </a:t>
            </a:r>
            <a:endParaRPr lang="ko-KR" sz="2400"/>
          </a:p>
        </p:txBody>
      </p:sp>
    </p:spTree>
    <p:extLst>
      <p:ext uri="{BB962C8B-B14F-4D97-AF65-F5344CB8AC3E}">
        <p14:creationId xmlns:p14="http://schemas.microsoft.com/office/powerpoint/2010/main" val="20839208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244143-1D5A-25A9-FB20-645F128E65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B900E4-3AF5-F8BD-1A76-9D6A868BE3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ctr"/>
          <a:lstStyle/>
          <a:p>
            <a:r>
              <a:rPr lang="en-US" altLang="ko-KR">
                <a:cs typeface="Pretendard SemiBold"/>
              </a:rPr>
              <a:t>1. </a:t>
            </a:r>
            <a:r>
              <a:rPr lang="ko-KR" altLang="en-US">
                <a:cs typeface="Pretendard SemiBold"/>
              </a:rPr>
              <a:t>개발 배경 및 동기 </a:t>
            </a:r>
            <a:endParaRPr lang="ko-KR" altLang="en-US">
              <a:cs typeface="+mj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29F9357-4B05-DFAF-4DBE-B7072F2C4FA7}"/>
              </a:ext>
            </a:extLst>
          </p:cNvPr>
          <p:cNvSpPr txBox="1"/>
          <p:nvPr/>
        </p:nvSpPr>
        <p:spPr>
          <a:xfrm>
            <a:off x="4563794" y="2288729"/>
            <a:ext cx="95894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Medium"/>
                <a:ea typeface="Pretendard Medium"/>
                <a:cs typeface="+mn-cs"/>
              </a:rPr>
              <a:t>문제</a:t>
            </a:r>
            <a:r>
              <a:rPr kumimoji="0" lang="en-US" altLang="ko-KR" sz="3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Medium"/>
                <a:ea typeface="Pretendard Medium"/>
                <a:cs typeface="+mn-cs"/>
              </a:rPr>
              <a:t>: </a:t>
            </a:r>
            <a:r>
              <a:rPr kumimoji="0" lang="ko-KR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Medium"/>
                <a:ea typeface="Pretendard Medium"/>
                <a:cs typeface="+mn-cs"/>
              </a:rPr>
              <a:t>대학생들의 마음건강 </a:t>
            </a:r>
            <a:r>
              <a:rPr kumimoji="0" lang="ko-KR" altLang="en-US" sz="36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Medium"/>
                <a:ea typeface="Pretendard Medium"/>
                <a:cs typeface="+mn-cs"/>
              </a:rPr>
              <a:t>위험군</a:t>
            </a:r>
            <a:r>
              <a:rPr kumimoji="0" lang="ko-KR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Medium"/>
                <a:ea typeface="Pretendard Medium"/>
                <a:cs typeface="+mn-cs"/>
              </a:rPr>
              <a:t> 비율이 높다</a:t>
            </a:r>
            <a:r>
              <a:rPr kumimoji="0" lang="en-US" altLang="ko-KR" sz="3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Medium"/>
                <a:ea typeface="Pretendard Medium"/>
                <a:cs typeface="+mn-cs"/>
              </a:rPr>
              <a:t>(43%) 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2D2EC2A-1358-EE0F-1395-6673030EF90B}"/>
              </a:ext>
            </a:extLst>
          </p:cNvPr>
          <p:cNvSpPr/>
          <p:nvPr/>
        </p:nvSpPr>
        <p:spPr>
          <a:xfrm>
            <a:off x="869045" y="6182253"/>
            <a:ext cx="16152350" cy="66584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7ADA7D4-E17A-6BA9-7B19-0ECA24917652}"/>
              </a:ext>
            </a:extLst>
          </p:cNvPr>
          <p:cNvSpPr/>
          <p:nvPr/>
        </p:nvSpPr>
        <p:spPr>
          <a:xfrm>
            <a:off x="869045" y="4702435"/>
            <a:ext cx="16152350" cy="66584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6835636-73DD-AA67-040A-525746B864A2}"/>
              </a:ext>
            </a:extLst>
          </p:cNvPr>
          <p:cNvSpPr/>
          <p:nvPr/>
        </p:nvSpPr>
        <p:spPr>
          <a:xfrm>
            <a:off x="869046" y="3239819"/>
            <a:ext cx="16152349" cy="66584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852A0F-9FF3-8563-54C7-7526AE2EAB74}"/>
              </a:ext>
            </a:extLst>
          </p:cNvPr>
          <p:cNvSpPr txBox="1"/>
          <p:nvPr/>
        </p:nvSpPr>
        <p:spPr>
          <a:xfrm>
            <a:off x="869046" y="3130331"/>
            <a:ext cx="6318739" cy="3700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3200" b="0" i="0">
                <a:effectLst/>
                <a:latin typeface="+mn-ea"/>
              </a:rPr>
              <a:t>왜 마음건강 </a:t>
            </a:r>
            <a:r>
              <a:rPr lang="ko-KR" altLang="en-US" sz="3200" b="0" i="0" err="1">
                <a:effectLst/>
                <a:latin typeface="+mn-ea"/>
              </a:rPr>
              <a:t>위험군</a:t>
            </a:r>
            <a:r>
              <a:rPr lang="ko-KR" altLang="en-US" sz="3200" b="0" i="0">
                <a:effectLst/>
                <a:latin typeface="+mn-ea"/>
              </a:rPr>
              <a:t> 비율이 높은가</a:t>
            </a:r>
            <a:r>
              <a:rPr lang="en-US" altLang="ko-KR" sz="3200" b="0" i="0">
                <a:effectLst/>
                <a:latin typeface="+mn-ea"/>
              </a:rPr>
              <a:t>?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3200" b="0" i="0">
                <a:effectLst/>
                <a:latin typeface="+mn-ea"/>
              </a:rPr>
              <a:t>왜 감정 인식과 표현이 미흡한가</a:t>
            </a:r>
            <a:r>
              <a:rPr lang="en-US" altLang="ko-KR" sz="3200" b="0" i="0">
                <a:effectLst/>
                <a:latin typeface="+mn-ea"/>
              </a:rPr>
              <a:t>?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3200" b="0" i="0">
                <a:effectLst/>
                <a:latin typeface="+mn-ea"/>
              </a:rPr>
              <a:t>왜 적절한 도구와 방법이 부족한가</a:t>
            </a:r>
            <a:r>
              <a:rPr lang="en-US" altLang="ko-KR" sz="3200" b="0" i="0">
                <a:effectLst/>
                <a:latin typeface="+mn-ea"/>
              </a:rPr>
              <a:t>?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3200" b="0" i="0">
                <a:effectLst/>
                <a:latin typeface="+mn-ea"/>
              </a:rPr>
              <a:t>왜 지속성과 접근성이 떨어지는가</a:t>
            </a:r>
            <a:r>
              <a:rPr lang="en-US" altLang="ko-KR" sz="3200" b="0" i="0">
                <a:effectLst/>
                <a:latin typeface="+mn-ea"/>
              </a:rPr>
              <a:t>?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3200" b="0" i="0">
                <a:effectLst/>
                <a:latin typeface="+mn-ea"/>
              </a:rPr>
              <a:t>왜 습관화가 어려운가</a:t>
            </a:r>
            <a:r>
              <a:rPr lang="en-US" altLang="ko-KR" sz="3200" b="0" i="0">
                <a:effectLst/>
                <a:latin typeface="+mn-ea"/>
              </a:rPr>
              <a:t>? </a:t>
            </a:r>
            <a:endParaRPr lang="ko-KR" altLang="en-US" sz="3200">
              <a:latin typeface="+mn-ea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B6202BC-197C-C739-41A0-11FB2AAFC7AA}"/>
              </a:ext>
            </a:extLst>
          </p:cNvPr>
          <p:cNvSpPr txBox="1"/>
          <p:nvPr/>
        </p:nvSpPr>
        <p:spPr>
          <a:xfrm>
            <a:off x="525439" y="1580843"/>
            <a:ext cx="958947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Blip>
                <a:blip r:embed="rId2"/>
              </a:buBlip>
              <a:tabLst/>
              <a:defRPr/>
            </a:pPr>
            <a:r>
              <a:rPr kumimoji="0" lang="en-US" altLang="ko-KR" sz="4000" b="1" i="0" u="none" strike="noStrike" kern="1200" cap="none" spc="0" normalizeH="0" baseline="0" noProof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Pretendard SemiBold"/>
                <a:ea typeface="Pretendard SemiBold"/>
                <a:cs typeface="+mn-cs"/>
              </a:rPr>
              <a:t> 1.4 </a:t>
            </a:r>
            <a:r>
              <a:rPr kumimoji="0" lang="ko-KR" altLang="en-US" sz="4000" b="1" i="0" u="none" strike="noStrike" kern="1200" cap="none" spc="0" normalizeH="0" baseline="0" noProof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Pretendard SemiBold"/>
                <a:ea typeface="Pretendard SemiBold"/>
                <a:cs typeface="+mn-cs"/>
              </a:rPr>
              <a:t>문제 분석 결과</a:t>
            </a:r>
            <a:endParaRPr kumimoji="0" lang="en-US" altLang="ko-KR" sz="4000" b="1" i="0" u="none" strike="noStrike" kern="1200" cap="none" spc="0" normalizeH="0" baseline="0" noProof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Pretendard SemiBold"/>
              <a:ea typeface="Pretendard SemiBold"/>
              <a:cs typeface="+mn-cs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8AE69CC-C4FB-26BD-B327-B0CF47D2148E}"/>
              </a:ext>
            </a:extLst>
          </p:cNvPr>
          <p:cNvSpPr txBox="1"/>
          <p:nvPr/>
        </p:nvSpPr>
        <p:spPr>
          <a:xfrm>
            <a:off x="769655" y="7099385"/>
            <a:ext cx="16351130" cy="584775"/>
          </a:xfrm>
          <a:prstGeom prst="rect">
            <a:avLst/>
          </a:prstGeom>
          <a:noFill/>
          <a:ln>
            <a:solidFill>
              <a:srgbClr val="256964"/>
            </a:solidFill>
          </a:ln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200">
                <a:solidFill>
                  <a:prstClr val="black"/>
                </a:solidFill>
                <a:latin typeface="Pretendard Medium"/>
                <a:ea typeface="Pretendard Medium"/>
              </a:rPr>
              <a:t>스스로 마음 건강에 대한 어려움을 알아채거나 감정관리의 필요성을 알아도 해결하기 어려움</a:t>
            </a:r>
            <a:endParaRPr kumimoji="0" lang="en-US" altLang="ko-KR" sz="3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 Medium"/>
              <a:ea typeface="Pretendard Medium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CFBC316-CD50-1C72-9FE3-EC80CF51E562}"/>
              </a:ext>
            </a:extLst>
          </p:cNvPr>
          <p:cNvSpPr txBox="1"/>
          <p:nvPr/>
        </p:nvSpPr>
        <p:spPr>
          <a:xfrm>
            <a:off x="6989005" y="3130331"/>
            <a:ext cx="10231170" cy="44392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Medium"/>
                <a:ea typeface="Pretendard Medium"/>
                <a:cs typeface="+mn-cs"/>
              </a:rPr>
              <a:t>→ </a:t>
            </a:r>
            <a:r>
              <a:rPr kumimoji="0" lang="ko-KR" altLang="en-US" sz="3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Medium"/>
                <a:ea typeface="Pretendard Medium"/>
                <a:cs typeface="+mn-cs"/>
              </a:rPr>
              <a:t>감정 인식과 표현이 미흡</a:t>
            </a:r>
            <a:endParaRPr kumimoji="0" lang="en-US" altLang="ko-KR" sz="3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 Medium"/>
              <a:ea typeface="Pretendard Medium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Medium"/>
                <a:ea typeface="Pretendard Medium"/>
                <a:cs typeface="+mn-cs"/>
              </a:rPr>
              <a:t>→ </a:t>
            </a:r>
            <a:r>
              <a:rPr kumimoji="0" lang="ko-KR" altLang="en-US" sz="3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Medium"/>
                <a:ea typeface="Pretendard Medium"/>
                <a:cs typeface="+mn-cs"/>
              </a:rPr>
              <a:t>감정을 표현할 적절한 </a:t>
            </a:r>
            <a:r>
              <a:rPr kumimoji="0" lang="ko-KR" altLang="en-US" sz="3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Pretendard Medium"/>
                <a:ea typeface="Pretendard Medium"/>
                <a:cs typeface="+mn-cs"/>
              </a:rPr>
              <a:t>도구와 방법</a:t>
            </a:r>
            <a:r>
              <a:rPr kumimoji="0" lang="ko-KR" altLang="en-US" sz="3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Medium"/>
                <a:ea typeface="Pretendard Medium"/>
                <a:cs typeface="+mn-cs"/>
              </a:rPr>
              <a:t>이 부족</a:t>
            </a:r>
            <a:endParaRPr kumimoji="0" lang="en-US" altLang="ko-KR" sz="3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 Medium"/>
              <a:ea typeface="Pretendard Medium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Medium"/>
                <a:ea typeface="Pretendard Medium"/>
                <a:cs typeface="+mn-cs"/>
              </a:rPr>
              <a:t>→ </a:t>
            </a:r>
            <a:r>
              <a:rPr kumimoji="0" lang="ko-KR" altLang="en-US" sz="3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Medium"/>
                <a:ea typeface="Pretendard Medium"/>
                <a:cs typeface="+mn-cs"/>
              </a:rPr>
              <a:t>기존 감정 기록 방식이 </a:t>
            </a:r>
            <a:r>
              <a:rPr kumimoji="0" lang="ko-KR" altLang="en-US" sz="3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Pretendard Medium"/>
                <a:ea typeface="Pretendard Medium"/>
                <a:cs typeface="+mn-cs"/>
              </a:rPr>
              <a:t>지속성과 접근성</a:t>
            </a:r>
            <a:r>
              <a:rPr kumimoji="0" lang="ko-KR" altLang="en-US" sz="3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Medium"/>
                <a:ea typeface="Pretendard Medium"/>
                <a:cs typeface="+mn-cs"/>
              </a:rPr>
              <a:t>이 떨어지기 때문</a:t>
            </a:r>
            <a:endParaRPr kumimoji="0" lang="en-US" altLang="ko-KR" sz="3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 Medium"/>
              <a:ea typeface="Pretendard Medium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Medium"/>
                <a:ea typeface="Pretendard Medium"/>
                <a:cs typeface="+mn-cs"/>
              </a:rPr>
              <a:t>→ </a:t>
            </a:r>
            <a:r>
              <a:rPr kumimoji="0" lang="ko-KR" altLang="en-US" sz="3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Medium"/>
                <a:ea typeface="Pretendard Medium"/>
                <a:cs typeface="+mn-cs"/>
              </a:rPr>
              <a:t>즉각적 보상이 없고 </a:t>
            </a:r>
            <a:r>
              <a:rPr kumimoji="0" lang="ko-KR" altLang="en-US" sz="3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Pretendard Medium"/>
                <a:ea typeface="Pretendard Medium"/>
                <a:cs typeface="+mn-cs"/>
              </a:rPr>
              <a:t>습관화</a:t>
            </a:r>
            <a:r>
              <a:rPr kumimoji="0" lang="ko-KR" altLang="en-US" sz="3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Medium"/>
                <a:ea typeface="Pretendard Medium"/>
                <a:cs typeface="+mn-cs"/>
              </a:rPr>
              <a:t>가 어렵기 때문 </a:t>
            </a:r>
            <a:endParaRPr kumimoji="0" lang="en-US" altLang="ko-KR" sz="3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 Medium"/>
              <a:ea typeface="Pretendard Medium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Medium"/>
                <a:ea typeface="Pretendard Medium"/>
                <a:cs typeface="+mn-cs"/>
              </a:rPr>
              <a:t>→ </a:t>
            </a:r>
            <a:r>
              <a:rPr kumimoji="0" lang="ko-KR" altLang="en-US" sz="3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Medium"/>
                <a:ea typeface="Pretendard Medium"/>
                <a:cs typeface="+mn-cs"/>
              </a:rPr>
              <a:t>감정 기록이 </a:t>
            </a:r>
            <a:r>
              <a:rPr kumimoji="0" lang="en-US" altLang="ko-KR" sz="3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Medium"/>
                <a:ea typeface="Pretendard Medium"/>
                <a:cs typeface="+mn-cs"/>
              </a:rPr>
              <a:t>'</a:t>
            </a:r>
            <a:r>
              <a:rPr kumimoji="0" lang="ko-KR" altLang="en-US" sz="3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Medium"/>
                <a:ea typeface="Pretendard Medium"/>
                <a:cs typeface="+mn-cs"/>
              </a:rPr>
              <a:t>쓸모없는 행동</a:t>
            </a:r>
            <a:r>
              <a:rPr kumimoji="0" lang="en-US" altLang="ko-KR" sz="3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Medium"/>
                <a:ea typeface="Pretendard Medium"/>
                <a:cs typeface="+mn-cs"/>
              </a:rPr>
              <a:t>'</a:t>
            </a:r>
            <a:r>
              <a:rPr kumimoji="0" lang="ko-KR" altLang="en-US" sz="3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Medium"/>
                <a:ea typeface="Pretendard Medium"/>
                <a:cs typeface="+mn-cs"/>
              </a:rPr>
              <a:t>으로 인식</a:t>
            </a:r>
            <a:r>
              <a:rPr kumimoji="0" lang="en-US" altLang="ko-KR" sz="3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Medium"/>
                <a:ea typeface="Pretendard Medium"/>
                <a:cs typeface="+mn-cs"/>
              </a:rPr>
              <a:t>, </a:t>
            </a:r>
            <a:r>
              <a:rPr kumimoji="0" lang="ko-KR" altLang="en-US" sz="3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Pretendard Medium"/>
                <a:ea typeface="Pretendard Medium"/>
                <a:cs typeface="+mn-cs"/>
              </a:rPr>
              <a:t>정서 회피 </a:t>
            </a:r>
            <a:r>
              <a:rPr kumimoji="0" lang="ko-KR" altLang="en-US" sz="3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Medium"/>
                <a:ea typeface="Pretendard Medium"/>
                <a:cs typeface="+mn-cs"/>
              </a:rPr>
              <a:t>경향 때문</a:t>
            </a:r>
            <a:endParaRPr kumimoji="0" lang="en-US" altLang="ko-KR" sz="3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 Medium"/>
              <a:ea typeface="Pretendard Medium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3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 Medium"/>
              <a:ea typeface="Pretendard Medium"/>
              <a:cs typeface="+mn-cs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D8A2570-278F-D59F-08D8-FF4EDD8579BC}"/>
              </a:ext>
            </a:extLst>
          </p:cNvPr>
          <p:cNvSpPr txBox="1"/>
          <p:nvPr/>
        </p:nvSpPr>
        <p:spPr>
          <a:xfrm>
            <a:off x="-427892" y="8198559"/>
            <a:ext cx="19143784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Medium"/>
                <a:ea typeface="Pretendard Medium"/>
                <a:cs typeface="+mn-cs"/>
              </a:rPr>
              <a:t>적절한 감정 관리 도구</a:t>
            </a:r>
            <a:r>
              <a:rPr lang="ko-KR" altLang="en-US" sz="3600" b="1">
                <a:solidFill>
                  <a:prstClr val="black"/>
                </a:solidFill>
                <a:latin typeface="Pretendard Medium"/>
                <a:ea typeface="Pretendard Medium"/>
              </a:rPr>
              <a:t>가 필요함 </a:t>
            </a:r>
            <a:endParaRPr lang="en-US" altLang="ko-KR" sz="3600" b="1">
              <a:solidFill>
                <a:prstClr val="black"/>
              </a:solidFill>
              <a:latin typeface="Pretendard Medium"/>
              <a:ea typeface="Pretendard Medium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>
                <a:solidFill>
                  <a:prstClr val="black"/>
                </a:solidFill>
                <a:latin typeface="Pretendard Medium"/>
                <a:ea typeface="Pretendard Medium"/>
              </a:rPr>
              <a:t>-</a:t>
            </a:r>
            <a:r>
              <a:rPr kumimoji="0" lang="ko-KR" altLang="en-US" sz="3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Medium"/>
                <a:ea typeface="Pretendard Medium"/>
                <a:cs typeface="+mn-cs"/>
              </a:rPr>
              <a:t>지속성 접근성 보장 </a:t>
            </a:r>
            <a:r>
              <a:rPr lang="en-US" altLang="ko-KR" sz="3200">
                <a:solidFill>
                  <a:prstClr val="black"/>
                </a:solidFill>
                <a:latin typeface="Pretendard Medium"/>
                <a:ea typeface="Pretendard Medium"/>
              </a:rPr>
              <a:t>-</a:t>
            </a:r>
            <a:r>
              <a:rPr kumimoji="0" lang="ko-KR" altLang="en-US" sz="3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Medium"/>
                <a:ea typeface="Pretendard Medium"/>
                <a:cs typeface="+mn-cs"/>
              </a:rPr>
              <a:t>습관화를 돕는 도구 </a:t>
            </a:r>
            <a:r>
              <a:rPr kumimoji="0" lang="en-US" altLang="ko-KR" sz="3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Medium"/>
                <a:ea typeface="Pretendard Medium"/>
                <a:cs typeface="+mn-cs"/>
              </a:rPr>
              <a:t>-</a:t>
            </a:r>
            <a:r>
              <a:rPr kumimoji="0" lang="ko-KR" altLang="en-US" sz="3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Medium"/>
                <a:ea typeface="Pretendard Medium"/>
                <a:cs typeface="+mn-cs"/>
              </a:rPr>
              <a:t>감정 기록의 가치 강조 </a:t>
            </a:r>
            <a:endParaRPr kumimoji="0" lang="en-US" altLang="ko-KR" sz="3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 Medium"/>
              <a:ea typeface="Pretendard Medium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435331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6FBF83-838D-4B81-9543-F9DC1E6D1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2. </a:t>
            </a:r>
            <a:r>
              <a:rPr lang="ko-KR" altLang="en-US"/>
              <a:t>실현 및 구체화 계획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52F57A3-6B08-406A-8FEB-AF4849E4C63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50879" y="3818459"/>
            <a:ext cx="15502107" cy="6082079"/>
          </a:xfrm>
        </p:spPr>
        <p:txBody>
          <a:bodyPr lIns="91440" tIns="45720" rIns="91440" bIns="45720" anchor="t"/>
          <a:lstStyle/>
          <a:p>
            <a:pPr marL="457200" lvl="1" indent="0">
              <a:buNone/>
            </a:pPr>
            <a:r>
              <a:rPr lang="en-US" altLang="ko-KR" sz="3200">
                <a:latin typeface="+mn-ea"/>
                <a:ea typeface="+mn-ea"/>
                <a:cs typeface="+mj-ea"/>
              </a:rPr>
              <a:t>1. </a:t>
            </a:r>
            <a:r>
              <a:rPr lang="ko-KR" altLang="en-US" sz="3200">
                <a:latin typeface="+mn-ea"/>
                <a:ea typeface="+mn-ea"/>
                <a:cs typeface="+mj-ea"/>
              </a:rPr>
              <a:t>감정의 갈무리가 필요한 </a:t>
            </a:r>
            <a:r>
              <a:rPr lang="ko-KR" altLang="en-US" sz="3200">
                <a:highlight>
                  <a:srgbClr val="FFFF00"/>
                </a:highlight>
                <a:latin typeface="+mn-ea"/>
                <a:ea typeface="+mn-ea"/>
                <a:cs typeface="+mj-ea"/>
              </a:rPr>
              <a:t>모두에게 안전한 공간</a:t>
            </a:r>
            <a:r>
              <a:rPr lang="ko-KR" altLang="en-US" sz="3200">
                <a:latin typeface="+mn-ea"/>
                <a:ea typeface="+mn-ea"/>
                <a:cs typeface="+mj-ea"/>
              </a:rPr>
              <a:t> 제공</a:t>
            </a:r>
            <a:endParaRPr lang="en-US" altLang="ko-KR" sz="3200">
              <a:latin typeface="+mn-ea"/>
              <a:ea typeface="+mn-ea"/>
              <a:cs typeface="+mj-ea"/>
            </a:endParaRPr>
          </a:p>
          <a:p>
            <a:pPr lvl="1"/>
            <a:r>
              <a:rPr lang="ko-KR" altLang="ko-KR" sz="3200" b="0">
                <a:latin typeface="+mn-ea"/>
                <a:ea typeface="+mn-ea"/>
                <a:cs typeface="+mj-ea"/>
              </a:rPr>
              <a:t>음성 기반 일기</a:t>
            </a:r>
            <a:r>
              <a:rPr lang="ko-KR" altLang="en-US" sz="3200" b="0">
                <a:latin typeface="+mn-ea"/>
                <a:ea typeface="+mn-ea"/>
                <a:cs typeface="+mj-ea"/>
              </a:rPr>
              <a:t>로 사용자가 </a:t>
            </a:r>
            <a:r>
              <a:rPr lang="ko-KR" altLang="ko-KR" sz="3200" b="0">
                <a:latin typeface="+mn-ea"/>
                <a:ea typeface="+mn-ea"/>
                <a:cs typeface="+mj-ea"/>
              </a:rPr>
              <a:t>일상 속에서</a:t>
            </a:r>
            <a:r>
              <a:rPr lang="en-US" altLang="ko-KR" sz="3200" b="0">
                <a:latin typeface="+mn-ea"/>
                <a:ea typeface="+mn-ea"/>
                <a:cs typeface="+mj-ea"/>
              </a:rPr>
              <a:t> </a:t>
            </a:r>
            <a:r>
              <a:rPr lang="ko-KR" altLang="en-US" sz="3200" b="0">
                <a:latin typeface="+mn-ea"/>
                <a:ea typeface="+mn-ea"/>
                <a:cs typeface="+mj-ea"/>
              </a:rPr>
              <a:t>감정을</a:t>
            </a:r>
            <a:r>
              <a:rPr lang="ko-KR" altLang="ko-KR" sz="3200" b="0">
                <a:latin typeface="+mn-ea"/>
                <a:ea typeface="+mn-ea"/>
                <a:cs typeface="+mj-ea"/>
              </a:rPr>
              <a:t> </a:t>
            </a:r>
            <a:r>
              <a:rPr lang="ko-KR" altLang="en-US" sz="3200" b="0">
                <a:latin typeface="+mn-ea"/>
                <a:ea typeface="+mn-ea"/>
                <a:cs typeface="+mj-ea"/>
              </a:rPr>
              <a:t>기록해 접근성을 높임</a:t>
            </a:r>
            <a:endParaRPr lang="en-US" altLang="ko-KR" sz="3200" b="0">
              <a:latin typeface="+mn-ea"/>
              <a:ea typeface="+mn-ea"/>
              <a:cs typeface="+mj-ea"/>
            </a:endParaRPr>
          </a:p>
          <a:p>
            <a:pPr lvl="1"/>
            <a:r>
              <a:rPr lang="ko-KR" altLang="en-US" sz="3200" b="0">
                <a:latin typeface="+mn-ea"/>
                <a:ea typeface="+mn-ea"/>
                <a:cs typeface="+mj-ea"/>
              </a:rPr>
              <a:t>자신의 감정을 객관적으로 인식할 수 있도록 돕는 서비스 제공 </a:t>
            </a:r>
            <a:endParaRPr lang="en-US" altLang="ko-KR" sz="3200" b="0">
              <a:latin typeface="+mn-ea"/>
              <a:ea typeface="+mn-ea"/>
              <a:cs typeface="+mj-ea"/>
            </a:endParaRPr>
          </a:p>
          <a:p>
            <a:pPr marL="457200" lvl="1" indent="0">
              <a:buNone/>
            </a:pPr>
            <a:r>
              <a:rPr lang="ko-KR" sz="3200">
                <a:latin typeface="+mn-ea"/>
                <a:ea typeface="+mn-ea"/>
                <a:cs typeface="+mj-ea"/>
              </a:rPr>
              <a:t>2. </a:t>
            </a:r>
            <a:r>
              <a:rPr lang="ko-KR" altLang="en-US" sz="3200">
                <a:latin typeface="+mn-ea"/>
                <a:ea typeface="+mn-ea"/>
                <a:cs typeface="+mj-ea"/>
              </a:rPr>
              <a:t>마음에 위기가 찾아온</a:t>
            </a:r>
            <a:r>
              <a:rPr lang="ko-KR" sz="3200">
                <a:latin typeface="+mn-ea"/>
                <a:ea typeface="+mn-ea"/>
                <a:cs typeface="+mj-ea"/>
              </a:rPr>
              <a:t> 학생</a:t>
            </a:r>
            <a:r>
              <a:rPr lang="ko-KR" altLang="en-US" sz="3200">
                <a:latin typeface="+mn-ea"/>
                <a:ea typeface="+mn-ea"/>
                <a:cs typeface="+mj-ea"/>
              </a:rPr>
              <a:t>들을 돕는 역할</a:t>
            </a:r>
            <a:endParaRPr lang="en-US" altLang="ko-KR" sz="3200">
              <a:latin typeface="+mn-ea"/>
              <a:ea typeface="+mn-ea"/>
              <a:cs typeface="+mj-ea"/>
            </a:endParaRPr>
          </a:p>
          <a:p>
            <a:pPr lvl="1"/>
            <a:r>
              <a:rPr lang="ko-KR" altLang="ko-KR" sz="3200" b="0">
                <a:highlight>
                  <a:srgbClr val="FFFF00"/>
                </a:highlight>
                <a:latin typeface="+mn-ea"/>
                <a:ea typeface="+mn-ea"/>
                <a:cs typeface="+mj-ea"/>
              </a:rPr>
              <a:t>마음 건강 위험군</a:t>
            </a:r>
            <a:r>
              <a:rPr lang="ko-KR" altLang="en-US" sz="3200" b="0">
                <a:latin typeface="+mn-ea"/>
                <a:ea typeface="+mn-ea"/>
                <a:cs typeface="+mj-ea"/>
              </a:rPr>
              <a:t>을 돕는 </a:t>
            </a:r>
            <a:r>
              <a:rPr lang="ko-KR" sz="3200" b="0">
                <a:latin typeface="+mn-ea"/>
                <a:ea typeface="+mn-ea"/>
                <a:cs typeface="+mj-ea"/>
              </a:rPr>
              <a:t>교내 마음 건강 서비스와 연계</a:t>
            </a:r>
            <a:endParaRPr lang="en-US" altLang="ko-KR" sz="3200" b="0">
              <a:latin typeface="+mn-ea"/>
              <a:ea typeface="+mn-ea"/>
              <a:cs typeface="+mj-ea"/>
            </a:endParaRPr>
          </a:p>
          <a:p>
            <a:pPr lvl="1"/>
            <a:r>
              <a:rPr lang="ko-KR" sz="3200" b="0">
                <a:latin typeface="+mn-ea"/>
                <a:ea typeface="+mn-ea"/>
                <a:cs typeface="+mj-ea"/>
              </a:rPr>
              <a:t>상담 시설</a:t>
            </a:r>
            <a:r>
              <a:rPr lang="en-US" altLang="ko-KR" sz="3200" b="0">
                <a:latin typeface="+mn-ea"/>
                <a:ea typeface="+mn-ea"/>
                <a:cs typeface="+mj-ea"/>
              </a:rPr>
              <a:t> </a:t>
            </a:r>
            <a:r>
              <a:rPr lang="ko-KR" altLang="en-US" sz="3200" b="0">
                <a:latin typeface="+mn-ea"/>
                <a:ea typeface="+mn-ea"/>
                <a:cs typeface="+mj-ea"/>
              </a:rPr>
              <a:t>효원 상담원</a:t>
            </a:r>
            <a:r>
              <a:rPr lang="ko-KR" sz="3200" b="0">
                <a:latin typeface="+mn-ea"/>
                <a:ea typeface="+mn-ea"/>
                <a:cs typeface="+mj-ea"/>
              </a:rPr>
              <a:t>의 </a:t>
            </a:r>
            <a:r>
              <a:rPr lang="ko-KR" altLang="en-US" sz="3200" b="0">
                <a:latin typeface="+mn-ea"/>
                <a:ea typeface="+mn-ea"/>
                <a:cs typeface="+mj-ea"/>
              </a:rPr>
              <a:t>진입장벽을 낮추는 효과 기대</a:t>
            </a:r>
            <a:endParaRPr lang="ko-KR" altLang="en-US" sz="3200" b="0">
              <a:latin typeface="+mn-ea"/>
              <a:ea typeface="+mn-ea"/>
              <a:cs typeface="Pretendard SemiBold"/>
            </a:endParaRPr>
          </a:p>
          <a:p>
            <a:pPr lvl="1">
              <a:buNone/>
            </a:pPr>
            <a:r>
              <a:rPr lang="en-US" altLang="ko-KR" sz="3200" b="0">
                <a:latin typeface="+mn-ea"/>
                <a:ea typeface="+mn-ea"/>
                <a:cs typeface="+mj-ea"/>
              </a:rPr>
              <a:t>   </a:t>
            </a:r>
          </a:p>
          <a:p>
            <a:pPr lvl="1">
              <a:buNone/>
            </a:pPr>
            <a:r>
              <a:rPr lang="ko-KR" altLang="en-US" sz="3200" b="0">
                <a:latin typeface="+mn-ea"/>
                <a:ea typeface="+mn-ea"/>
                <a:cs typeface="Pretendard SemiBold"/>
              </a:rPr>
              <a:t>  </a:t>
            </a:r>
          </a:p>
          <a:p>
            <a:pPr lvl="1">
              <a:buNone/>
            </a:pPr>
            <a:endParaRPr lang="en-US" altLang="ko-KR" sz="3200">
              <a:latin typeface="+mn-ea"/>
              <a:ea typeface="+mn-ea"/>
              <a:cs typeface="+mj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8E3E0E-4487-DD9D-4BC6-FA34EFEECFDB}"/>
              </a:ext>
            </a:extLst>
          </p:cNvPr>
          <p:cNvSpPr txBox="1"/>
          <p:nvPr/>
        </p:nvSpPr>
        <p:spPr>
          <a:xfrm>
            <a:off x="525439" y="1580843"/>
            <a:ext cx="958947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Blip>
                <a:blip r:embed="rId3"/>
              </a:buBlip>
              <a:tabLst/>
              <a:defRPr/>
            </a:pPr>
            <a:r>
              <a:rPr kumimoji="0" lang="en-US" altLang="ko-KR" sz="4000" b="1" i="0" u="none" strike="noStrike" kern="1200" cap="none" spc="0" normalizeH="0" baseline="0" noProof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Pretendard SemiBold"/>
                <a:ea typeface="Pretendard SemiBold"/>
                <a:cs typeface="+mn-cs"/>
              </a:rPr>
              <a:t> </a:t>
            </a:r>
            <a:r>
              <a:rPr lang="en-US" altLang="ko-KR" sz="4000" b="1">
                <a:solidFill>
                  <a:srgbClr val="4472C4">
                    <a:lumMod val="75000"/>
                  </a:srgbClr>
                </a:solidFill>
                <a:latin typeface="Pretendard SemiBold"/>
                <a:ea typeface="Pretendard SemiBold"/>
              </a:rPr>
              <a:t>2</a:t>
            </a:r>
            <a:r>
              <a:rPr kumimoji="0" lang="en-US" altLang="ko-KR" sz="4000" b="1" i="0" u="none" strike="noStrike" kern="1200" cap="none" spc="0" normalizeH="0" baseline="0" noProof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Pretendard SemiBold"/>
                <a:ea typeface="Pretendard SemiBold"/>
                <a:cs typeface="+mn-cs"/>
              </a:rPr>
              <a:t>.1 </a:t>
            </a:r>
            <a:r>
              <a:rPr kumimoji="0" lang="ko-KR" altLang="en-US" sz="4000" b="1" i="0" u="none" strike="noStrike" kern="1200" cap="none" spc="0" normalizeH="0" baseline="0" noProof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Pretendard SemiBold"/>
                <a:ea typeface="Pretendard SemiBold"/>
                <a:cs typeface="+mn-cs"/>
              </a:rPr>
              <a:t>개발 목표</a:t>
            </a:r>
            <a:endParaRPr kumimoji="0" lang="en-US" altLang="ko-KR" sz="4000" b="1" i="0" u="none" strike="noStrike" kern="1200" cap="none" spc="0" normalizeH="0" baseline="0" noProof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Pretendard SemiBold"/>
              <a:ea typeface="Pretendard SemiBold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746C98-C2AB-638F-2DE5-5623B35B70E2}"/>
              </a:ext>
            </a:extLst>
          </p:cNvPr>
          <p:cNvSpPr txBox="1"/>
          <p:nvPr/>
        </p:nvSpPr>
        <p:spPr>
          <a:xfrm>
            <a:off x="2977661" y="2288729"/>
            <a:ext cx="12918831" cy="1138773"/>
          </a:xfrm>
          <a:prstGeom prst="rect">
            <a:avLst/>
          </a:prstGeom>
          <a:noFill/>
          <a:ln>
            <a:solidFill>
              <a:srgbClr val="256964"/>
            </a:solidFill>
          </a:ln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Medium"/>
                <a:ea typeface="Pretendard Medium"/>
                <a:cs typeface="+mn-cs"/>
              </a:rPr>
              <a:t>적절한 감정 관리 도구</a:t>
            </a:r>
            <a:r>
              <a:rPr lang="ko-KR" altLang="en-US" sz="3600" b="1">
                <a:solidFill>
                  <a:prstClr val="black"/>
                </a:solidFill>
                <a:latin typeface="Pretendard Medium"/>
                <a:ea typeface="Pretendard Medium"/>
              </a:rPr>
              <a:t>가 필요함 </a:t>
            </a:r>
            <a:endParaRPr lang="en-US" altLang="ko-KR" sz="3600" b="1">
              <a:solidFill>
                <a:prstClr val="black"/>
              </a:solidFill>
              <a:latin typeface="Pretendard Medium"/>
              <a:ea typeface="Pretendard Medium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>
                <a:solidFill>
                  <a:prstClr val="black"/>
                </a:solidFill>
                <a:latin typeface="Pretendard Medium"/>
                <a:ea typeface="Pretendard Medium"/>
              </a:rPr>
              <a:t>-</a:t>
            </a:r>
            <a:r>
              <a:rPr kumimoji="0" lang="ko-KR" altLang="en-US" sz="3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Medium"/>
                <a:ea typeface="Pretendard Medium"/>
                <a:cs typeface="+mn-cs"/>
              </a:rPr>
              <a:t>지속성 접근성 보장 </a:t>
            </a:r>
            <a:r>
              <a:rPr lang="en-US" altLang="ko-KR" sz="3200">
                <a:solidFill>
                  <a:prstClr val="black"/>
                </a:solidFill>
                <a:latin typeface="Pretendard Medium"/>
                <a:ea typeface="Pretendard Medium"/>
              </a:rPr>
              <a:t>-</a:t>
            </a:r>
            <a:r>
              <a:rPr kumimoji="0" lang="ko-KR" altLang="en-US" sz="3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Medium"/>
                <a:ea typeface="Pretendard Medium"/>
                <a:cs typeface="+mn-cs"/>
              </a:rPr>
              <a:t>습관화를 돕는 도구 </a:t>
            </a:r>
            <a:r>
              <a:rPr kumimoji="0" lang="en-US" altLang="ko-KR" sz="3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Medium"/>
                <a:ea typeface="Pretendard Medium"/>
                <a:cs typeface="+mn-cs"/>
              </a:rPr>
              <a:t>-</a:t>
            </a:r>
            <a:r>
              <a:rPr kumimoji="0" lang="ko-KR" altLang="en-US" sz="3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Medium"/>
                <a:ea typeface="Pretendard Medium"/>
                <a:cs typeface="+mn-cs"/>
              </a:rPr>
              <a:t>감정 기록의 가치 강조 </a:t>
            </a:r>
            <a:endParaRPr kumimoji="0" lang="en-US" altLang="ko-KR" sz="3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 Medium"/>
              <a:ea typeface="Pretendard Medium"/>
              <a:cs typeface="+mn-cs"/>
            </a:endParaRPr>
          </a:p>
        </p:txBody>
      </p:sp>
      <p:pic>
        <p:nvPicPr>
          <p:cNvPr id="4" name="그림 3" descr="그래픽, 로고, 그린, 폰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FFEF5C6C-9D03-F95F-8780-4A009B904B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37142" y="4135388"/>
            <a:ext cx="3181711" cy="210913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FF37683-FD62-26EE-1AC8-42E60121D058}"/>
              </a:ext>
            </a:extLst>
          </p:cNvPr>
          <p:cNvSpPr txBox="1"/>
          <p:nvPr/>
        </p:nvSpPr>
        <p:spPr>
          <a:xfrm>
            <a:off x="12265784" y="6561449"/>
            <a:ext cx="6536634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4000" b="1">
                <a:solidFill>
                  <a:srgbClr val="256964"/>
                </a:solidFill>
                <a:ea typeface="Pretendard SemiBold"/>
              </a:rPr>
              <a:t>"</a:t>
            </a:r>
            <a:r>
              <a:rPr lang="ko-KR" altLang="en-US" sz="4000" b="1" baseline="0">
                <a:solidFill>
                  <a:srgbClr val="256964"/>
                </a:solidFill>
                <a:ea typeface="Pretendard SemiBold"/>
              </a:rPr>
              <a:t>하루 일기로 마음 심</a:t>
            </a:r>
            <a:r>
              <a:rPr lang="en-US" altLang="ko-KR" sz="4000" b="1" baseline="0">
                <a:solidFill>
                  <a:srgbClr val="256964"/>
                </a:solidFill>
                <a:latin typeface="Pretendard SemiBold"/>
              </a:rPr>
              <a:t>(</a:t>
            </a:r>
            <a:r>
              <a:rPr lang="ko-KR" altLang="en-US" sz="4000" b="1" baseline="0">
                <a:solidFill>
                  <a:srgbClr val="256964"/>
                </a:solidFill>
                <a:ea typeface="Pretendard SemiBold"/>
              </a:rPr>
              <a:t>心</a:t>
            </a:r>
            <a:r>
              <a:rPr lang="en-US" altLang="ko-KR" sz="4000" b="1" baseline="0">
                <a:solidFill>
                  <a:srgbClr val="256964"/>
                </a:solidFill>
                <a:latin typeface="Pretendard SemiBold"/>
              </a:rPr>
              <a:t>)</a:t>
            </a:r>
            <a:r>
              <a:rPr lang="ko-KR" altLang="en-US" sz="4000" b="1" baseline="0">
                <a:solidFill>
                  <a:srgbClr val="256964"/>
                </a:solidFill>
                <a:latin typeface="Pretendard SemiBold"/>
              </a:rPr>
              <a:t>자</a:t>
            </a:r>
            <a:r>
              <a:rPr lang="ko-KR" altLang="en-US" sz="4000" b="1">
                <a:solidFill>
                  <a:srgbClr val="256964"/>
                </a:solidFill>
                <a:latin typeface="Pretendard Medium"/>
                <a:ea typeface="Pretendard Medium"/>
                <a:cs typeface="Pretendard SemiBold"/>
              </a:rPr>
              <a:t>"</a:t>
            </a:r>
            <a:r>
              <a:rPr lang="ko-KR" altLang="en-US" sz="4000">
                <a:latin typeface="Pretendard SemiBold"/>
                <a:ea typeface="Pretendard SemiBold"/>
                <a:cs typeface="Pretendard SemiBold"/>
              </a:rPr>
              <a:t>​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69127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201126-096A-1F02-A979-082C557895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54CBCAF4-52BF-2373-2611-A4A6E6897AAB}"/>
              </a:ext>
            </a:extLst>
          </p:cNvPr>
          <p:cNvSpPr/>
          <p:nvPr/>
        </p:nvSpPr>
        <p:spPr>
          <a:xfrm>
            <a:off x="11825288" y="6754516"/>
            <a:ext cx="3810952" cy="2212435"/>
          </a:xfrm>
          <a:prstGeom prst="roundRect">
            <a:avLst>
              <a:gd name="adj" fmla="val 2633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FAE1D24D-1717-6CE5-2443-CF238816A459}"/>
              </a:ext>
            </a:extLst>
          </p:cNvPr>
          <p:cNvSpPr/>
          <p:nvPr/>
        </p:nvSpPr>
        <p:spPr>
          <a:xfrm>
            <a:off x="1419672" y="4122258"/>
            <a:ext cx="5346888" cy="5429645"/>
          </a:xfrm>
          <a:prstGeom prst="roundRect">
            <a:avLst>
              <a:gd name="adj" fmla="val 2633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C3422F3-0DC7-6312-4F51-0B0920618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2. </a:t>
            </a:r>
            <a:r>
              <a:rPr lang="ko-KR" altLang="en-US"/>
              <a:t>실현 및 구체화 계획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B5E2699-D5C6-8969-5BBC-BD140495FAF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50879" y="1508392"/>
            <a:ext cx="16309074" cy="2285499"/>
          </a:xfrm>
        </p:spPr>
        <p:txBody>
          <a:bodyPr/>
          <a:lstStyle/>
          <a:p>
            <a:pPr marL="0" indent="0">
              <a:buNone/>
            </a:pPr>
            <a:endParaRPr lang="en-US" altLang="ko-KR"/>
          </a:p>
          <a:p>
            <a:pPr lvl="1"/>
            <a:r>
              <a:rPr lang="ko-KR" altLang="en-US"/>
              <a:t>가</a:t>
            </a:r>
            <a:r>
              <a:rPr lang="en-US" altLang="ko-KR"/>
              <a:t>. </a:t>
            </a:r>
            <a:r>
              <a:rPr lang="ko-KR" altLang="en-US"/>
              <a:t>요구사항 분석</a:t>
            </a:r>
            <a:endParaRPr lang="en-US" altLang="ko-K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FC6957-BDBC-8B4B-A3D2-A40B60CE1441}"/>
              </a:ext>
            </a:extLst>
          </p:cNvPr>
          <p:cNvSpPr txBox="1"/>
          <p:nvPr/>
        </p:nvSpPr>
        <p:spPr>
          <a:xfrm>
            <a:off x="1419672" y="3101789"/>
            <a:ext cx="14345047" cy="58477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ko-KR" altLang="en-US" sz="3200" b="1"/>
              <a:t>기능적 요구사항 </a:t>
            </a:r>
            <a:r>
              <a:rPr lang="en-US" altLang="ko-KR" sz="3200" b="1"/>
              <a:t>: </a:t>
            </a:r>
            <a:r>
              <a:rPr lang="ko-KR" altLang="en-US" sz="3200"/>
              <a:t>사용자의 감정을 부드럽게 기록하고</a:t>
            </a:r>
            <a:r>
              <a:rPr lang="en-US" altLang="ko-KR" sz="3200"/>
              <a:t>, </a:t>
            </a:r>
            <a:r>
              <a:rPr lang="ko-KR" altLang="en-US" sz="3200"/>
              <a:t>안전하게 </a:t>
            </a:r>
            <a:r>
              <a:rPr lang="ko-KR" altLang="en-US" sz="3200" err="1"/>
              <a:t>케어하는</a:t>
            </a:r>
            <a:r>
              <a:rPr lang="ko-KR" altLang="en-US" sz="3200"/>
              <a:t> 구조</a:t>
            </a:r>
            <a:endParaRPr lang="en-US" altLang="ko-KR" sz="3200">
              <a:cs typeface="Pretendard Medium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C607385-59E6-E236-D469-CD6CB19E8DEC}"/>
              </a:ext>
            </a:extLst>
          </p:cNvPr>
          <p:cNvSpPr txBox="1"/>
          <p:nvPr/>
        </p:nvSpPr>
        <p:spPr>
          <a:xfrm>
            <a:off x="1643701" y="4271257"/>
            <a:ext cx="42364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2" algn="ctr"/>
            <a:r>
              <a:rPr lang="ko-KR" altLang="en-US" sz="2800" b="1"/>
              <a:t>주요 기능</a:t>
            </a:r>
            <a:endParaRPr lang="ko-KR" altLang="en-US" sz="280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0A5CB8DF-6B00-DBFA-22DC-4668350A429F}"/>
              </a:ext>
            </a:extLst>
          </p:cNvPr>
          <p:cNvSpPr/>
          <p:nvPr/>
        </p:nvSpPr>
        <p:spPr>
          <a:xfrm>
            <a:off x="3216300" y="5096569"/>
            <a:ext cx="1872000" cy="1800000"/>
          </a:xfrm>
          <a:prstGeom prst="ellipse">
            <a:avLst/>
          </a:prstGeom>
          <a:solidFill>
            <a:srgbClr val="25696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>
                <a:latin typeface="+mn-ea"/>
              </a:rPr>
              <a:t>음성으로</a:t>
            </a:r>
            <a:endParaRPr lang="en-US" altLang="ko-KR" sz="2400">
              <a:latin typeface="+mn-ea"/>
            </a:endParaRPr>
          </a:p>
          <a:p>
            <a:pPr algn="ctr"/>
            <a:r>
              <a:rPr lang="ko-KR" altLang="en-US" sz="2400">
                <a:latin typeface="+mn-ea"/>
              </a:rPr>
              <a:t>감정 일기 </a:t>
            </a:r>
            <a:endParaRPr lang="en-US" altLang="ko-KR" sz="2400">
              <a:latin typeface="+mn-ea"/>
            </a:endParaRPr>
          </a:p>
          <a:p>
            <a:pPr algn="ctr"/>
            <a:r>
              <a:rPr lang="ko-KR" altLang="en-US" sz="2400">
                <a:latin typeface="+mn-ea"/>
              </a:rPr>
              <a:t>작성</a:t>
            </a: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C89E710B-8B26-DF34-54D9-7A8A38B145DB}"/>
              </a:ext>
            </a:extLst>
          </p:cNvPr>
          <p:cNvSpPr/>
          <p:nvPr/>
        </p:nvSpPr>
        <p:spPr>
          <a:xfrm>
            <a:off x="1993424" y="6874236"/>
            <a:ext cx="1872000" cy="1800000"/>
          </a:xfrm>
          <a:prstGeom prst="ellipse">
            <a:avLst/>
          </a:prstGeom>
          <a:solidFill>
            <a:srgbClr val="25696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>
                <a:latin typeface="+mn-ea"/>
              </a:rPr>
              <a:t>감정 분석 시스템</a:t>
            </a: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8206EF89-9F01-8CBA-24FD-A094FC6AC38E}"/>
              </a:ext>
            </a:extLst>
          </p:cNvPr>
          <p:cNvSpPr/>
          <p:nvPr/>
        </p:nvSpPr>
        <p:spPr>
          <a:xfrm>
            <a:off x="4439176" y="6874236"/>
            <a:ext cx="1872000" cy="1800000"/>
          </a:xfrm>
          <a:prstGeom prst="ellipse">
            <a:avLst/>
          </a:prstGeom>
          <a:solidFill>
            <a:srgbClr val="25696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>
                <a:latin typeface="+mn-ea"/>
              </a:rPr>
              <a:t>감정 </a:t>
            </a:r>
            <a:endParaRPr lang="en-US" altLang="ko-KR" sz="2400">
              <a:latin typeface="+mn-ea"/>
            </a:endParaRPr>
          </a:p>
          <a:p>
            <a:pPr algn="ctr"/>
            <a:r>
              <a:rPr lang="ko-KR" altLang="en-US" sz="2400">
                <a:latin typeface="+mn-ea"/>
              </a:rPr>
              <a:t>기록 관리</a:t>
            </a:r>
          </a:p>
        </p:txBody>
      </p:sp>
      <p:sp>
        <p:nvSpPr>
          <p:cNvPr id="28" name="화살표: 오른쪽 27">
            <a:extLst>
              <a:ext uri="{FF2B5EF4-FFF2-40B4-BE49-F238E27FC236}">
                <a16:creationId xmlns:a16="http://schemas.microsoft.com/office/drawing/2014/main" id="{520FB9F3-197C-9777-47BD-212FA5256660}"/>
              </a:ext>
            </a:extLst>
          </p:cNvPr>
          <p:cNvSpPr/>
          <p:nvPr/>
        </p:nvSpPr>
        <p:spPr>
          <a:xfrm>
            <a:off x="6449131" y="5180647"/>
            <a:ext cx="3078480" cy="1147278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>
                <a:solidFill>
                  <a:sysClr val="windowText" lastClr="000000"/>
                </a:solidFill>
              </a:rPr>
              <a:t>평상 시</a:t>
            </a: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9E3126F8-A192-6F5C-4CFF-2181AC5B19F6}"/>
              </a:ext>
            </a:extLst>
          </p:cNvPr>
          <p:cNvSpPr/>
          <p:nvPr/>
        </p:nvSpPr>
        <p:spPr>
          <a:xfrm>
            <a:off x="9755057" y="4913456"/>
            <a:ext cx="1872000" cy="1800000"/>
          </a:xfrm>
          <a:prstGeom prst="ellipse">
            <a:avLst/>
          </a:prstGeom>
          <a:solidFill>
            <a:srgbClr val="42436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>
                <a:latin typeface="+mn-ea"/>
              </a:rPr>
              <a:t>위로</a:t>
            </a:r>
            <a:r>
              <a:rPr lang="en-US" altLang="ko-KR" sz="2400">
                <a:latin typeface="+mn-ea"/>
              </a:rPr>
              <a:t>,</a:t>
            </a:r>
            <a:r>
              <a:rPr lang="ko-KR" altLang="en-US" sz="2400">
                <a:latin typeface="+mn-ea"/>
              </a:rPr>
              <a:t>응원 메시지 제공</a:t>
            </a: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5F837987-9A7D-7D97-551F-27C673309AA0}"/>
              </a:ext>
            </a:extLst>
          </p:cNvPr>
          <p:cNvSpPr/>
          <p:nvPr/>
        </p:nvSpPr>
        <p:spPr>
          <a:xfrm>
            <a:off x="9755057" y="6960734"/>
            <a:ext cx="1872000" cy="1800000"/>
          </a:xfrm>
          <a:prstGeom prst="ellipse">
            <a:avLst/>
          </a:prstGeom>
          <a:solidFill>
            <a:srgbClr val="42436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>
                <a:latin typeface="+mn-ea"/>
              </a:rPr>
              <a:t>위험 감지 및</a:t>
            </a:r>
            <a:endParaRPr lang="en-US" altLang="ko-KR" sz="2400">
              <a:latin typeface="+mn-ea"/>
            </a:endParaRPr>
          </a:p>
          <a:p>
            <a:pPr algn="ctr"/>
            <a:r>
              <a:rPr lang="ko-KR" altLang="en-US" sz="2400">
                <a:latin typeface="+mn-ea"/>
              </a:rPr>
              <a:t>대응</a:t>
            </a:r>
          </a:p>
        </p:txBody>
      </p:sp>
      <p:sp>
        <p:nvSpPr>
          <p:cNvPr id="31" name="화살표: 오른쪽 30">
            <a:extLst>
              <a:ext uri="{FF2B5EF4-FFF2-40B4-BE49-F238E27FC236}">
                <a16:creationId xmlns:a16="http://schemas.microsoft.com/office/drawing/2014/main" id="{853295E9-3A39-1D1A-5C5C-42256C5712D0}"/>
              </a:ext>
            </a:extLst>
          </p:cNvPr>
          <p:cNvSpPr/>
          <p:nvPr/>
        </p:nvSpPr>
        <p:spPr>
          <a:xfrm>
            <a:off x="6478346" y="7208862"/>
            <a:ext cx="3078480" cy="1147278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>
                <a:solidFill>
                  <a:sysClr val="windowText" lastClr="000000"/>
                </a:solidFill>
              </a:rPr>
              <a:t>감정이 격해져 힘들 때</a:t>
            </a:r>
          </a:p>
        </p:txBody>
      </p:sp>
      <p:sp>
        <p:nvSpPr>
          <p:cNvPr id="32" name="화살표: 오른쪽 31">
            <a:extLst>
              <a:ext uri="{FF2B5EF4-FFF2-40B4-BE49-F238E27FC236}">
                <a16:creationId xmlns:a16="http://schemas.microsoft.com/office/drawing/2014/main" id="{691B900A-3C58-A6AA-A558-CAB918C8A67E}"/>
              </a:ext>
            </a:extLst>
          </p:cNvPr>
          <p:cNvSpPr/>
          <p:nvPr/>
        </p:nvSpPr>
        <p:spPr>
          <a:xfrm>
            <a:off x="11854503" y="5143500"/>
            <a:ext cx="1267939" cy="1147278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ysClr val="windowText" lastClr="000000"/>
              </a:solidFill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392A9C8A-63C7-920A-88CC-872EC634396E}"/>
              </a:ext>
            </a:extLst>
          </p:cNvPr>
          <p:cNvSpPr/>
          <p:nvPr/>
        </p:nvSpPr>
        <p:spPr>
          <a:xfrm>
            <a:off x="13449351" y="4854286"/>
            <a:ext cx="1872000" cy="1800000"/>
          </a:xfrm>
          <a:prstGeom prst="ellipse">
            <a:avLst/>
          </a:prstGeom>
          <a:solidFill>
            <a:srgbClr val="42436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2400">
                <a:latin typeface="+mn-ea"/>
              </a:rPr>
              <a:t>리워드 </a:t>
            </a:r>
            <a:endParaRPr lang="ko-KR"/>
          </a:p>
          <a:p>
            <a:pPr algn="ctr"/>
            <a:r>
              <a:rPr lang="ko-KR" altLang="en-US" sz="2400">
                <a:latin typeface="+mn-ea"/>
              </a:rPr>
              <a:t>시스템</a:t>
            </a:r>
            <a:endParaRPr lang="ko-KR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C2BD6C26-8AB5-0A39-97F4-A335EBFC0E19}"/>
              </a:ext>
            </a:extLst>
          </p:cNvPr>
          <p:cNvSpPr/>
          <p:nvPr/>
        </p:nvSpPr>
        <p:spPr>
          <a:xfrm>
            <a:off x="13449351" y="6960734"/>
            <a:ext cx="1872000" cy="1800000"/>
          </a:xfrm>
          <a:prstGeom prst="ellipse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>
                <a:latin typeface="+mn-ea"/>
              </a:rPr>
              <a:t>개인 정보</a:t>
            </a:r>
            <a:endParaRPr lang="en-US" altLang="ko-KR" sz="2400">
              <a:latin typeface="+mn-ea"/>
            </a:endParaRPr>
          </a:p>
          <a:p>
            <a:pPr algn="ctr"/>
            <a:r>
              <a:rPr lang="ko-KR" altLang="en-US" sz="2400">
                <a:latin typeface="+mn-ea"/>
              </a:rPr>
              <a:t>보호</a:t>
            </a:r>
            <a:r>
              <a:rPr lang="en-US" altLang="ko-KR" sz="2400">
                <a:latin typeface="+mn-ea"/>
              </a:rPr>
              <a:t>,</a:t>
            </a:r>
            <a:r>
              <a:rPr lang="ko-KR" altLang="en-US" sz="2400">
                <a:latin typeface="+mn-ea"/>
              </a:rPr>
              <a:t>보안</a:t>
            </a:r>
            <a:endParaRPr lang="en-US" altLang="ko-KR" sz="2400"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164110-DC16-8040-CA6D-779329DD50D7}"/>
              </a:ext>
            </a:extLst>
          </p:cNvPr>
          <p:cNvSpPr txBox="1"/>
          <p:nvPr/>
        </p:nvSpPr>
        <p:spPr>
          <a:xfrm>
            <a:off x="12134794" y="7168235"/>
            <a:ext cx="1215441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800"/>
              <a:t>서비스 특성 반영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1356D2-D5DE-4AFB-AC79-55E09B3F8F43}"/>
              </a:ext>
            </a:extLst>
          </p:cNvPr>
          <p:cNvSpPr txBox="1"/>
          <p:nvPr/>
        </p:nvSpPr>
        <p:spPr>
          <a:xfrm>
            <a:off x="525439" y="1580843"/>
            <a:ext cx="958947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Blip>
                <a:blip r:embed="rId3"/>
              </a:buBlip>
              <a:tabLst/>
              <a:defRPr/>
            </a:pPr>
            <a:r>
              <a:rPr kumimoji="0" lang="en-US" altLang="ko-KR" sz="4000" b="1" i="0" u="none" strike="noStrike" kern="1200" cap="none" spc="0" normalizeH="0" baseline="0" noProof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Pretendard SemiBold"/>
                <a:ea typeface="Pretendard SemiBold"/>
                <a:cs typeface="+mn-cs"/>
              </a:rPr>
              <a:t> </a:t>
            </a:r>
            <a:r>
              <a:rPr lang="en-US" altLang="ko-KR" sz="4000" b="1">
                <a:solidFill>
                  <a:srgbClr val="4472C4">
                    <a:lumMod val="75000"/>
                  </a:srgbClr>
                </a:solidFill>
                <a:latin typeface="Pretendard SemiBold"/>
                <a:ea typeface="Pretendard SemiBold"/>
              </a:rPr>
              <a:t>2</a:t>
            </a:r>
            <a:r>
              <a:rPr kumimoji="0" lang="en-US" altLang="ko-KR" sz="4000" b="1" i="0" u="none" strike="noStrike" kern="1200" cap="none" spc="0" normalizeH="0" baseline="0" noProof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Pretendard SemiBold"/>
                <a:ea typeface="Pretendard SemiBold"/>
                <a:cs typeface="+mn-cs"/>
              </a:rPr>
              <a:t>.</a:t>
            </a:r>
            <a:r>
              <a:rPr lang="en-US" altLang="ko-KR" sz="4000" b="1">
                <a:solidFill>
                  <a:srgbClr val="4472C4">
                    <a:lumMod val="75000"/>
                  </a:srgbClr>
                </a:solidFill>
                <a:latin typeface="Pretendard SemiBold"/>
                <a:ea typeface="Pretendard SemiBold"/>
              </a:rPr>
              <a:t>2 </a:t>
            </a:r>
            <a:r>
              <a:rPr lang="ko-KR" altLang="en-US" sz="4000" b="1">
                <a:solidFill>
                  <a:srgbClr val="4472C4">
                    <a:lumMod val="75000"/>
                  </a:srgbClr>
                </a:solidFill>
                <a:latin typeface="Pretendard SemiBold"/>
                <a:ea typeface="Pretendard SemiBold"/>
              </a:rPr>
              <a:t>세부 내용</a:t>
            </a:r>
            <a:endParaRPr kumimoji="0" lang="en-US" altLang="ko-KR" sz="4000" b="1" i="0" u="none" strike="noStrike" kern="1200" cap="none" spc="0" normalizeH="0" baseline="0" noProof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Pretendard SemiBold"/>
              <a:ea typeface="Pretendard SemiBold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502914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0321A0-3330-262F-66AF-63F1C6AA17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7110CD11-86F4-00DD-7797-8FF3FF65C0CB}"/>
              </a:ext>
            </a:extLst>
          </p:cNvPr>
          <p:cNvSpPr/>
          <p:nvPr/>
        </p:nvSpPr>
        <p:spPr>
          <a:xfrm>
            <a:off x="3753003" y="4203199"/>
            <a:ext cx="10914294" cy="5198952"/>
          </a:xfrm>
          <a:prstGeom prst="roundRect">
            <a:avLst>
              <a:gd name="adj" fmla="val 2633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8FA57E87-9F57-1BA7-FDB4-D5300F9A5FCF}"/>
              </a:ext>
            </a:extLst>
          </p:cNvPr>
          <p:cNvSpPr/>
          <p:nvPr/>
        </p:nvSpPr>
        <p:spPr>
          <a:xfrm>
            <a:off x="3753003" y="4203199"/>
            <a:ext cx="5360517" cy="5198952"/>
          </a:xfrm>
          <a:prstGeom prst="roundRect">
            <a:avLst>
              <a:gd name="adj" fmla="val 2633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5E551C3-93D2-3B38-2ED9-07F3CB7C1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2. </a:t>
            </a:r>
            <a:r>
              <a:rPr lang="ko-KR" altLang="en-US"/>
              <a:t>실현 및 구체화 계획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9F4B0E2-1B9D-0A19-B80F-2B04943C11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50879" y="1461501"/>
            <a:ext cx="16309074" cy="2285499"/>
          </a:xfrm>
        </p:spPr>
        <p:txBody>
          <a:bodyPr/>
          <a:lstStyle/>
          <a:p>
            <a:pPr marL="0" indent="0">
              <a:buNone/>
            </a:pPr>
            <a:endParaRPr lang="en-US" altLang="ko-KR"/>
          </a:p>
          <a:p>
            <a:pPr lvl="1"/>
            <a:r>
              <a:rPr lang="ko-KR" altLang="en-US"/>
              <a:t>가</a:t>
            </a:r>
            <a:r>
              <a:rPr lang="en-US" altLang="ko-KR"/>
              <a:t>. </a:t>
            </a:r>
            <a:r>
              <a:rPr lang="ko-KR" altLang="en-US"/>
              <a:t>요구사항 분석</a:t>
            </a:r>
            <a:endParaRPr lang="en-US" altLang="ko-K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5CAB85-917E-E7E3-A2B4-ED2AD2EE1CA9}"/>
              </a:ext>
            </a:extLst>
          </p:cNvPr>
          <p:cNvSpPr txBox="1"/>
          <p:nvPr/>
        </p:nvSpPr>
        <p:spPr>
          <a:xfrm>
            <a:off x="1424271" y="3059448"/>
            <a:ext cx="14345047" cy="58477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ko-KR" altLang="en-US" sz="3200" b="1"/>
              <a:t>비기능적 요구사항 </a:t>
            </a:r>
            <a:r>
              <a:rPr lang="en-US" altLang="ko-KR" sz="3200" b="1"/>
              <a:t>: </a:t>
            </a:r>
            <a:r>
              <a:rPr lang="ko-KR" altLang="en-US" sz="3200"/>
              <a:t>심리적 안전함</a:t>
            </a:r>
            <a:r>
              <a:rPr lang="en-US" altLang="ko-KR" sz="3200"/>
              <a:t>, </a:t>
            </a:r>
            <a:r>
              <a:rPr lang="ko-KR" altLang="en-US" sz="3200"/>
              <a:t>빠른 반응성</a:t>
            </a:r>
            <a:r>
              <a:rPr lang="en-US" altLang="ko-KR" sz="3200"/>
              <a:t>, </a:t>
            </a:r>
            <a:r>
              <a:rPr lang="ko-KR" altLang="en-US" sz="3200"/>
              <a:t>부드러운 경험 중심 설계</a:t>
            </a:r>
            <a:endParaRPr lang="en-US" altLang="ko-KR" sz="3200" b="1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75A8445F-37A1-11C7-792F-34A28185B31F}"/>
              </a:ext>
            </a:extLst>
          </p:cNvPr>
          <p:cNvSpPr/>
          <p:nvPr/>
        </p:nvSpPr>
        <p:spPr>
          <a:xfrm>
            <a:off x="4251669" y="4876954"/>
            <a:ext cx="1872000" cy="1800000"/>
          </a:xfrm>
          <a:prstGeom prst="ellipse">
            <a:avLst/>
          </a:prstGeom>
          <a:solidFill>
            <a:srgbClr val="25696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>
                <a:latin typeface="+mn-ea"/>
              </a:rPr>
              <a:t>개인 정보</a:t>
            </a:r>
            <a:endParaRPr lang="en-US" altLang="ko-KR" sz="2400">
              <a:latin typeface="+mn-ea"/>
            </a:endParaRPr>
          </a:p>
          <a:p>
            <a:pPr algn="ctr"/>
            <a:r>
              <a:rPr lang="ko-KR" altLang="en-US" sz="2400">
                <a:latin typeface="+mn-ea"/>
              </a:rPr>
              <a:t>보호</a:t>
            </a: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1DA745CA-1C69-AD7C-EAE0-07BFBDC8395F}"/>
              </a:ext>
            </a:extLst>
          </p:cNvPr>
          <p:cNvSpPr/>
          <p:nvPr/>
        </p:nvSpPr>
        <p:spPr>
          <a:xfrm>
            <a:off x="4340384" y="6963944"/>
            <a:ext cx="1872000" cy="1800000"/>
          </a:xfrm>
          <a:prstGeom prst="ellipse">
            <a:avLst/>
          </a:prstGeom>
          <a:solidFill>
            <a:srgbClr val="25696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>
                <a:latin typeface="+mn-ea"/>
              </a:rPr>
              <a:t>사용자 경험</a:t>
            </a: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D1CA1039-3B04-45F4-D4E8-F004DBED6684}"/>
              </a:ext>
            </a:extLst>
          </p:cNvPr>
          <p:cNvSpPr/>
          <p:nvPr/>
        </p:nvSpPr>
        <p:spPr>
          <a:xfrm>
            <a:off x="6786136" y="6963944"/>
            <a:ext cx="1872000" cy="1800000"/>
          </a:xfrm>
          <a:prstGeom prst="ellipse">
            <a:avLst/>
          </a:prstGeom>
          <a:solidFill>
            <a:srgbClr val="25696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>
                <a:latin typeface="+mn-ea"/>
              </a:rPr>
              <a:t>성능</a:t>
            </a: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3904D91C-5164-2318-6B2E-828EA3D02E43}"/>
              </a:ext>
            </a:extLst>
          </p:cNvPr>
          <p:cNvSpPr/>
          <p:nvPr/>
        </p:nvSpPr>
        <p:spPr>
          <a:xfrm>
            <a:off x="12102017" y="5003164"/>
            <a:ext cx="1872000" cy="1800000"/>
          </a:xfrm>
          <a:prstGeom prst="ellipse">
            <a:avLst/>
          </a:prstGeom>
          <a:solidFill>
            <a:srgbClr val="42436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>
                <a:latin typeface="+mn-ea"/>
              </a:rPr>
              <a:t>접근성</a:t>
            </a: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6BE72AB5-D108-5B8E-AF2B-D837152AF8F1}"/>
              </a:ext>
            </a:extLst>
          </p:cNvPr>
          <p:cNvSpPr/>
          <p:nvPr/>
        </p:nvSpPr>
        <p:spPr>
          <a:xfrm>
            <a:off x="6724795" y="4876954"/>
            <a:ext cx="1872000" cy="1800000"/>
          </a:xfrm>
          <a:prstGeom prst="ellipse">
            <a:avLst/>
          </a:prstGeom>
          <a:solidFill>
            <a:srgbClr val="25696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>
                <a:latin typeface="+mn-ea"/>
              </a:rPr>
              <a:t>장애 대응</a:t>
            </a:r>
          </a:p>
        </p:txBody>
      </p:sp>
      <p:sp>
        <p:nvSpPr>
          <p:cNvPr id="31" name="화살표: 오른쪽 30">
            <a:extLst>
              <a:ext uri="{FF2B5EF4-FFF2-40B4-BE49-F238E27FC236}">
                <a16:creationId xmlns:a16="http://schemas.microsoft.com/office/drawing/2014/main" id="{98C73956-200C-32B3-4156-35ACDD39690E}"/>
              </a:ext>
            </a:extLst>
          </p:cNvPr>
          <p:cNvSpPr/>
          <p:nvPr/>
        </p:nvSpPr>
        <p:spPr>
          <a:xfrm>
            <a:off x="8658136" y="6083801"/>
            <a:ext cx="3078480" cy="1147278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>
                <a:solidFill>
                  <a:sysClr val="windowText" lastClr="000000"/>
                </a:solidFill>
              </a:rPr>
              <a:t>앱 외부</a:t>
            </a: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F84D4B17-FC57-9AE5-CB92-F9A56AEFE06F}"/>
              </a:ext>
            </a:extLst>
          </p:cNvPr>
          <p:cNvSpPr/>
          <p:nvPr/>
        </p:nvSpPr>
        <p:spPr>
          <a:xfrm>
            <a:off x="9864616" y="7295646"/>
            <a:ext cx="1872000" cy="1800000"/>
          </a:xfrm>
          <a:prstGeom prst="ellipse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>
                <a:latin typeface="+mn-ea"/>
              </a:rPr>
              <a:t>확장성</a:t>
            </a:r>
            <a:endParaRPr lang="en-US" altLang="ko-KR" sz="2400"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9C7539-CBD0-F66A-16FB-7A5E3CE33386}"/>
              </a:ext>
            </a:extLst>
          </p:cNvPr>
          <p:cNvSpPr txBox="1"/>
          <p:nvPr/>
        </p:nvSpPr>
        <p:spPr>
          <a:xfrm>
            <a:off x="3990661" y="4360965"/>
            <a:ext cx="42364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2" algn="ctr"/>
            <a:r>
              <a:rPr lang="ko-KR" altLang="en-US" sz="2800"/>
              <a:t>사용자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E5071E-EB01-35F6-B27A-4019DF74A846}"/>
              </a:ext>
            </a:extLst>
          </p:cNvPr>
          <p:cNvSpPr txBox="1"/>
          <p:nvPr/>
        </p:nvSpPr>
        <p:spPr>
          <a:xfrm>
            <a:off x="8079149" y="4382615"/>
            <a:ext cx="42364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2" algn="ctr"/>
            <a:r>
              <a:rPr lang="ko-KR" altLang="en-US" sz="2800"/>
              <a:t>사용자 이외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2A412EA-86CF-9CF2-A0FA-1419BCF5CFAE}"/>
              </a:ext>
            </a:extLst>
          </p:cNvPr>
          <p:cNvSpPr txBox="1"/>
          <p:nvPr/>
        </p:nvSpPr>
        <p:spPr>
          <a:xfrm>
            <a:off x="525439" y="1580843"/>
            <a:ext cx="958947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Blip>
                <a:blip r:embed="rId3"/>
              </a:buBlip>
              <a:tabLst/>
              <a:defRPr/>
            </a:pPr>
            <a:r>
              <a:rPr kumimoji="0" lang="en-US" altLang="ko-KR" sz="4000" b="1" i="0" u="none" strike="noStrike" kern="1200" cap="none" spc="0" normalizeH="0" baseline="0" noProof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Pretendard SemiBold"/>
                <a:ea typeface="Pretendard SemiBold"/>
                <a:cs typeface="+mn-cs"/>
              </a:rPr>
              <a:t> </a:t>
            </a:r>
            <a:r>
              <a:rPr lang="en-US" altLang="ko-KR" sz="4000" b="1">
                <a:solidFill>
                  <a:srgbClr val="4472C4">
                    <a:lumMod val="75000"/>
                  </a:srgbClr>
                </a:solidFill>
                <a:latin typeface="Pretendard SemiBold"/>
                <a:ea typeface="Pretendard SemiBold"/>
              </a:rPr>
              <a:t>2</a:t>
            </a:r>
            <a:r>
              <a:rPr kumimoji="0" lang="en-US" altLang="ko-KR" sz="4000" b="1" i="0" u="none" strike="noStrike" kern="1200" cap="none" spc="0" normalizeH="0" baseline="0" noProof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Pretendard SemiBold"/>
                <a:ea typeface="Pretendard SemiBold"/>
                <a:cs typeface="+mn-cs"/>
              </a:rPr>
              <a:t>.</a:t>
            </a:r>
            <a:r>
              <a:rPr lang="en-US" altLang="ko-KR" sz="4000" b="1">
                <a:solidFill>
                  <a:srgbClr val="4472C4">
                    <a:lumMod val="75000"/>
                  </a:srgbClr>
                </a:solidFill>
                <a:latin typeface="Pretendard SemiBold"/>
                <a:ea typeface="Pretendard SemiBold"/>
              </a:rPr>
              <a:t>2 </a:t>
            </a:r>
            <a:r>
              <a:rPr lang="ko-KR" altLang="en-US" sz="4000" b="1">
                <a:solidFill>
                  <a:srgbClr val="4472C4">
                    <a:lumMod val="75000"/>
                  </a:srgbClr>
                </a:solidFill>
                <a:latin typeface="Pretendard SemiBold"/>
                <a:ea typeface="Pretendard SemiBold"/>
              </a:rPr>
              <a:t>세부 내용</a:t>
            </a:r>
            <a:endParaRPr kumimoji="0" lang="en-US" altLang="ko-KR" sz="4000" b="1" i="0" u="none" strike="noStrike" kern="1200" cap="none" spc="0" normalizeH="0" baseline="0" noProof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Pretendard SemiBold"/>
              <a:ea typeface="Pretendard SemiBold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993740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E2EF3D-4F94-39DF-FED5-C8260C012A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0013D0CA-161D-EB17-4D66-DEA992DB1CF4}"/>
              </a:ext>
            </a:extLst>
          </p:cNvPr>
          <p:cNvSpPr/>
          <p:nvPr/>
        </p:nvSpPr>
        <p:spPr>
          <a:xfrm>
            <a:off x="8195620" y="3874784"/>
            <a:ext cx="7573698" cy="5198952"/>
          </a:xfrm>
          <a:prstGeom prst="roundRect">
            <a:avLst>
              <a:gd name="adj" fmla="val 2633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A50C24A7-7F31-4635-31C8-02CEBC4D0A9F}"/>
              </a:ext>
            </a:extLst>
          </p:cNvPr>
          <p:cNvSpPr/>
          <p:nvPr/>
        </p:nvSpPr>
        <p:spPr>
          <a:xfrm>
            <a:off x="2383727" y="3874784"/>
            <a:ext cx="5519787" cy="5198952"/>
          </a:xfrm>
          <a:prstGeom prst="roundRect">
            <a:avLst>
              <a:gd name="adj" fmla="val 2633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DA6AD237-9F1B-5FBF-9FC0-133B9E9CC94C}"/>
              </a:ext>
            </a:extLst>
          </p:cNvPr>
          <p:cNvSpPr/>
          <p:nvPr/>
        </p:nvSpPr>
        <p:spPr>
          <a:xfrm>
            <a:off x="6188716" y="5074810"/>
            <a:ext cx="7619136" cy="1147278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ysClr val="windowText" lastClr="000000"/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5B3833E-9226-C565-841B-AC7F0517D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2. </a:t>
            </a:r>
            <a:r>
              <a:rPr lang="ko-KR" altLang="en-US"/>
              <a:t>실현 및 구체화 계획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99464D6-CD07-34B3-962B-AB6FD858528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50879" y="1461501"/>
            <a:ext cx="16309074" cy="2285499"/>
          </a:xfrm>
        </p:spPr>
        <p:txBody>
          <a:bodyPr/>
          <a:lstStyle/>
          <a:p>
            <a:pPr marL="0" indent="0">
              <a:buNone/>
            </a:pPr>
            <a:endParaRPr lang="en-US" altLang="ko-KR"/>
          </a:p>
          <a:p>
            <a:pPr lvl="1"/>
            <a:r>
              <a:rPr lang="ko-KR" altLang="en-US"/>
              <a:t>가</a:t>
            </a:r>
            <a:r>
              <a:rPr lang="en-US" altLang="ko-KR"/>
              <a:t>. </a:t>
            </a:r>
            <a:r>
              <a:rPr lang="ko-KR" altLang="en-US"/>
              <a:t>요구사항 분석</a:t>
            </a:r>
            <a:endParaRPr lang="en-US" altLang="ko-K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A699A0-C129-4AD7-92EC-83E0BE138E8B}"/>
              </a:ext>
            </a:extLst>
          </p:cNvPr>
          <p:cNvSpPr txBox="1"/>
          <p:nvPr/>
        </p:nvSpPr>
        <p:spPr>
          <a:xfrm>
            <a:off x="1424271" y="3059448"/>
            <a:ext cx="14345047" cy="58477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ko-KR" altLang="en-US" sz="3200" b="1"/>
              <a:t>음성 일기 </a:t>
            </a:r>
            <a:r>
              <a:rPr lang="en-US" altLang="ko-KR" sz="3200" b="1"/>
              <a:t>Flow</a:t>
            </a: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89DD837D-C110-8317-ADA7-2501277100B7}"/>
              </a:ext>
            </a:extLst>
          </p:cNvPr>
          <p:cNvSpPr/>
          <p:nvPr/>
        </p:nvSpPr>
        <p:spPr>
          <a:xfrm>
            <a:off x="5301402" y="4815085"/>
            <a:ext cx="1872000" cy="1800000"/>
          </a:xfrm>
          <a:prstGeom prst="ellipse">
            <a:avLst/>
          </a:prstGeom>
          <a:solidFill>
            <a:srgbClr val="25696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>
                <a:latin typeface="+mn-ea"/>
              </a:rPr>
              <a:t>음성 일기 작성</a:t>
            </a:r>
            <a:endParaRPr lang="en-US" altLang="ko-KR" sz="2400">
              <a:latin typeface="+mn-ea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71502257-1F93-F54D-4DC5-4D959A49633D}"/>
              </a:ext>
            </a:extLst>
          </p:cNvPr>
          <p:cNvSpPr/>
          <p:nvPr/>
        </p:nvSpPr>
        <p:spPr>
          <a:xfrm>
            <a:off x="8821315" y="4833618"/>
            <a:ext cx="1872000" cy="1800000"/>
          </a:xfrm>
          <a:prstGeom prst="ellipse">
            <a:avLst/>
          </a:prstGeom>
          <a:solidFill>
            <a:srgbClr val="42436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>
                <a:latin typeface="+mn-ea"/>
              </a:rPr>
              <a:t>텍스트 변환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39027B-4185-432B-F2A0-5CDE7DE1326E}"/>
              </a:ext>
            </a:extLst>
          </p:cNvPr>
          <p:cNvSpPr txBox="1"/>
          <p:nvPr/>
        </p:nvSpPr>
        <p:spPr>
          <a:xfrm>
            <a:off x="2476370" y="3994499"/>
            <a:ext cx="42364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2" algn="ctr"/>
            <a:r>
              <a:rPr lang="ko-KR" altLang="en-US" sz="2800"/>
              <a:t>사용자 </a:t>
            </a:r>
            <a:r>
              <a:rPr lang="en-US" altLang="ko-KR" sz="2800"/>
              <a:t>INPUT</a:t>
            </a:r>
            <a:r>
              <a:rPr lang="ko-KR" altLang="en-US" sz="2800"/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E010B1-120F-6A82-7DCF-05DC072FE4EE}"/>
              </a:ext>
            </a:extLst>
          </p:cNvPr>
          <p:cNvSpPr txBox="1"/>
          <p:nvPr/>
        </p:nvSpPr>
        <p:spPr>
          <a:xfrm>
            <a:off x="525439" y="1580843"/>
            <a:ext cx="958947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Blip>
                <a:blip r:embed="rId3"/>
              </a:buBlip>
              <a:tabLst/>
              <a:defRPr/>
            </a:pPr>
            <a:r>
              <a:rPr kumimoji="0" lang="en-US" altLang="ko-KR" sz="4000" b="1" i="0" u="none" strike="noStrike" kern="1200" cap="none" spc="0" normalizeH="0" baseline="0" noProof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Pretendard SemiBold"/>
                <a:ea typeface="Pretendard SemiBold"/>
                <a:cs typeface="+mn-cs"/>
              </a:rPr>
              <a:t> </a:t>
            </a:r>
            <a:r>
              <a:rPr lang="en-US" altLang="ko-KR" sz="4000" b="1">
                <a:solidFill>
                  <a:srgbClr val="4472C4">
                    <a:lumMod val="75000"/>
                  </a:srgbClr>
                </a:solidFill>
                <a:latin typeface="Pretendard SemiBold"/>
                <a:ea typeface="Pretendard SemiBold"/>
              </a:rPr>
              <a:t>2</a:t>
            </a:r>
            <a:r>
              <a:rPr kumimoji="0" lang="en-US" altLang="ko-KR" sz="4000" b="1" i="0" u="none" strike="noStrike" kern="1200" cap="none" spc="0" normalizeH="0" baseline="0" noProof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Pretendard SemiBold"/>
                <a:ea typeface="Pretendard SemiBold"/>
                <a:cs typeface="+mn-cs"/>
              </a:rPr>
              <a:t>.</a:t>
            </a:r>
            <a:r>
              <a:rPr lang="en-US" altLang="ko-KR" sz="4000" b="1">
                <a:solidFill>
                  <a:srgbClr val="4472C4">
                    <a:lumMod val="75000"/>
                  </a:srgbClr>
                </a:solidFill>
                <a:latin typeface="Pretendard SemiBold"/>
                <a:ea typeface="Pretendard SemiBold"/>
              </a:rPr>
              <a:t>2 </a:t>
            </a:r>
            <a:r>
              <a:rPr lang="ko-KR" altLang="en-US" sz="4000" b="1">
                <a:solidFill>
                  <a:srgbClr val="4472C4">
                    <a:lumMod val="75000"/>
                  </a:srgbClr>
                </a:solidFill>
                <a:latin typeface="Pretendard SemiBold"/>
                <a:ea typeface="Pretendard SemiBold"/>
              </a:rPr>
              <a:t>세부 내용</a:t>
            </a:r>
            <a:endParaRPr kumimoji="0" lang="en-US" altLang="ko-KR" sz="4000" b="1" i="0" u="none" strike="noStrike" kern="1200" cap="none" spc="0" normalizeH="0" baseline="0" noProof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Pretendard SemiBold"/>
              <a:ea typeface="Pretendard SemiBold"/>
              <a:cs typeface="+mn-cs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0289867C-5292-BAF8-BA57-4DA94B237A39}"/>
              </a:ext>
            </a:extLst>
          </p:cNvPr>
          <p:cNvSpPr/>
          <p:nvPr/>
        </p:nvSpPr>
        <p:spPr>
          <a:xfrm>
            <a:off x="11193255" y="4833618"/>
            <a:ext cx="1872000" cy="1800000"/>
          </a:xfrm>
          <a:prstGeom prst="ellipse">
            <a:avLst/>
          </a:prstGeom>
          <a:solidFill>
            <a:srgbClr val="42436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>
                <a:latin typeface="+mn-ea"/>
              </a:rPr>
              <a:t>감정 분석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C125D23-C1F7-386B-78B2-003743C46D60}"/>
              </a:ext>
            </a:extLst>
          </p:cNvPr>
          <p:cNvSpPr txBox="1"/>
          <p:nvPr/>
        </p:nvSpPr>
        <p:spPr>
          <a:xfrm>
            <a:off x="8288064" y="3980310"/>
            <a:ext cx="551978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Medium"/>
                <a:ea typeface="Pretendard Medium"/>
                <a:cs typeface="+mn-cs"/>
              </a:rPr>
              <a:t>SIM LOG System</a:t>
            </a:r>
            <a:endParaRPr kumimoji="0" lang="en-US" altLang="ko-KR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 SemiBold"/>
              <a:ea typeface="Pretendard SemiBold"/>
              <a:cs typeface="Pretendard SemiBold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A49DE48A-CDB3-B3C2-6291-C2C12365A58A}"/>
              </a:ext>
            </a:extLst>
          </p:cNvPr>
          <p:cNvSpPr/>
          <p:nvPr/>
        </p:nvSpPr>
        <p:spPr>
          <a:xfrm>
            <a:off x="3064346" y="4833618"/>
            <a:ext cx="1872000" cy="1800000"/>
          </a:xfrm>
          <a:prstGeom prst="ellipse">
            <a:avLst/>
          </a:prstGeom>
          <a:solidFill>
            <a:srgbClr val="25696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>
                <a:latin typeface="+mn-ea"/>
              </a:rPr>
              <a:t>선지형</a:t>
            </a:r>
            <a:endParaRPr lang="en-US" altLang="ko-KR" sz="2400">
              <a:latin typeface="+mn-ea"/>
            </a:endParaRPr>
          </a:p>
          <a:p>
            <a:pPr algn="ctr"/>
            <a:r>
              <a:rPr lang="ko-KR" altLang="en-US" sz="2400">
                <a:latin typeface="+mn-ea"/>
              </a:rPr>
              <a:t>감정 지표</a:t>
            </a:r>
            <a:endParaRPr lang="en-US" altLang="ko-KR" sz="2400">
              <a:latin typeface="+mn-ea"/>
            </a:endParaRPr>
          </a:p>
          <a:p>
            <a:pPr algn="ctr"/>
            <a:r>
              <a:rPr lang="ko-KR" altLang="en-US" sz="2400">
                <a:latin typeface="+mn-ea"/>
              </a:rPr>
              <a:t>선택</a:t>
            </a:r>
            <a:endParaRPr lang="en-US" altLang="ko-KR" sz="2400">
              <a:latin typeface="+mn-ea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9FC12832-EB7E-F88D-BC8F-52C65EEC2FDE}"/>
              </a:ext>
            </a:extLst>
          </p:cNvPr>
          <p:cNvSpPr/>
          <p:nvPr/>
        </p:nvSpPr>
        <p:spPr>
          <a:xfrm>
            <a:off x="5301402" y="6912451"/>
            <a:ext cx="1872000" cy="1800000"/>
          </a:xfrm>
          <a:prstGeom prst="ellipse">
            <a:avLst/>
          </a:prstGeom>
          <a:solidFill>
            <a:srgbClr val="25696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>
                <a:latin typeface="+mn-ea"/>
              </a:rPr>
              <a:t>적절한 보상</a:t>
            </a:r>
            <a:endParaRPr lang="en-US" altLang="ko-KR" sz="2400">
              <a:latin typeface="+mn-ea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34F05F85-4239-4839-3804-E68485913765}"/>
              </a:ext>
            </a:extLst>
          </p:cNvPr>
          <p:cNvSpPr/>
          <p:nvPr/>
        </p:nvSpPr>
        <p:spPr>
          <a:xfrm>
            <a:off x="3064346" y="6912451"/>
            <a:ext cx="1872000" cy="1800000"/>
          </a:xfrm>
          <a:prstGeom prst="ellipse">
            <a:avLst/>
          </a:prstGeom>
          <a:solidFill>
            <a:srgbClr val="25696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>
                <a:latin typeface="+mn-ea"/>
              </a:rPr>
              <a:t>보상으로 앱 내 꾸미기</a:t>
            </a:r>
            <a:endParaRPr lang="en-US" altLang="ko-KR" sz="2400">
              <a:latin typeface="+mn-ea"/>
            </a:endParaRPr>
          </a:p>
        </p:txBody>
      </p:sp>
      <p:pic>
        <p:nvPicPr>
          <p:cNvPr id="9" name="그림 8" descr="모든 AI 챗과 독보적 음성인식을 한 번에">
            <a:extLst>
              <a:ext uri="{FF2B5EF4-FFF2-40B4-BE49-F238E27FC236}">
                <a16:creationId xmlns:a16="http://schemas.microsoft.com/office/drawing/2014/main" id="{C253CBD8-D2C5-882D-D1ED-382B91963D6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1110" t="16095" r="20068" b="16116"/>
          <a:stretch/>
        </p:blipFill>
        <p:spPr>
          <a:xfrm>
            <a:off x="8578504" y="7191572"/>
            <a:ext cx="2109182" cy="128414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6819284-3328-B29A-685C-B2B731146BB9}"/>
              </a:ext>
            </a:extLst>
          </p:cNvPr>
          <p:cNvSpPr txBox="1"/>
          <p:nvPr/>
        </p:nvSpPr>
        <p:spPr>
          <a:xfrm>
            <a:off x="11147217" y="6587739"/>
            <a:ext cx="487972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2" algn="ctr"/>
            <a:r>
              <a:rPr lang="ko-KR" altLang="en-US" sz="2800"/>
              <a:t>심리학적 감정 분류 </a:t>
            </a:r>
            <a:endParaRPr lang="en-US" altLang="ko-KR" sz="2800"/>
          </a:p>
          <a:p>
            <a:pPr lvl="2" algn="ctr"/>
            <a:r>
              <a:rPr lang="en-US" altLang="ko-KR" sz="2800"/>
              <a:t>+ LLM API</a:t>
            </a:r>
            <a:endParaRPr lang="ko-KR" altLang="en-US" sz="28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F2D4E46-4467-A1DE-75C9-892FAF418FD6}"/>
              </a:ext>
            </a:extLst>
          </p:cNvPr>
          <p:cNvSpPr txBox="1"/>
          <p:nvPr/>
        </p:nvSpPr>
        <p:spPr>
          <a:xfrm>
            <a:off x="7108193" y="6663145"/>
            <a:ext cx="42364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2" algn="ctr"/>
            <a:r>
              <a:rPr lang="ko-KR" altLang="en-US" sz="2800"/>
              <a:t>텍스트 변환 </a:t>
            </a:r>
            <a:r>
              <a:rPr lang="en-US" altLang="ko-KR" sz="2800"/>
              <a:t>API</a:t>
            </a:r>
            <a:r>
              <a:rPr lang="ko-KR" altLang="en-US" sz="2800"/>
              <a:t> </a:t>
            </a:r>
          </a:p>
        </p:txBody>
      </p:sp>
      <p:pic>
        <p:nvPicPr>
          <p:cNvPr id="12" name="Picture 2" descr="Emotion Wheel : r/writing">
            <a:extLst>
              <a:ext uri="{FF2B5EF4-FFF2-40B4-BE49-F238E27FC236}">
                <a16:creationId xmlns:a16="http://schemas.microsoft.com/office/drawing/2014/main" id="{A2BF77E2-96D1-E6B2-0854-CC6334A326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02926" y="7064793"/>
            <a:ext cx="1852658" cy="1895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62301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43828B-BECB-1EAE-1FC4-14013E8B14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1EA7F9-24C4-221A-AA85-8DC598DE63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2. </a:t>
            </a:r>
            <a:r>
              <a:rPr lang="ko-KR" altLang="en-US"/>
              <a:t>실현 및 구체화 계획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BD85558-C21F-FC0C-0ED2-ADC58140949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50879" y="1580843"/>
            <a:ext cx="16309074" cy="7858125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endParaRPr lang="en-US" altLang="ko-KR" b="0">
              <a:latin typeface="+mn-ea"/>
              <a:ea typeface="+mn-ea"/>
            </a:endParaRPr>
          </a:p>
          <a:p>
            <a:pPr lvl="1"/>
            <a:r>
              <a:rPr lang="ko-KR" altLang="en-US">
                <a:latin typeface="+mn-ea"/>
                <a:ea typeface="+mn-ea"/>
              </a:rPr>
              <a:t>나</a:t>
            </a:r>
            <a:r>
              <a:rPr lang="en-US" altLang="ko-KR">
                <a:latin typeface="+mn-ea"/>
                <a:ea typeface="+mn-ea"/>
              </a:rPr>
              <a:t>. </a:t>
            </a:r>
            <a:r>
              <a:rPr lang="ko-KR" altLang="en-US">
                <a:latin typeface="+mn-ea"/>
                <a:ea typeface="+mn-ea"/>
              </a:rPr>
              <a:t>제한사항 및 대책</a:t>
            </a:r>
            <a:endParaRPr lang="en-US" altLang="ko-KR">
              <a:latin typeface="+mn-ea"/>
              <a:ea typeface="+mn-ea"/>
            </a:endParaRPr>
          </a:p>
          <a:p>
            <a:pPr lvl="2"/>
            <a:r>
              <a:rPr lang="ko-KR" altLang="en-US" sz="3200" b="0">
                <a:solidFill>
                  <a:schemeClr val="tx1"/>
                </a:solidFill>
                <a:latin typeface="+mn-ea"/>
                <a:cs typeface="Pretendard SemiBold"/>
              </a:rPr>
              <a:t>부산대 학생 외 상담 불가</a:t>
            </a:r>
          </a:p>
          <a:p>
            <a:pPr lvl="3">
              <a:buChar char="•"/>
            </a:pPr>
            <a:r>
              <a:rPr lang="ko-KR" altLang="en-US" sz="2800">
                <a:solidFill>
                  <a:schemeClr val="tx1"/>
                </a:solidFill>
                <a:latin typeface="+mn-ea"/>
                <a:cs typeface="Pretendard SemiBold"/>
              </a:rPr>
              <a:t> 외부 사용자에게는 가까운 지역 상담소와 연계하여 안내</a:t>
            </a:r>
          </a:p>
          <a:p>
            <a:pPr lvl="2"/>
            <a:r>
              <a:rPr lang="ko-KR" altLang="en-US" sz="3200" b="0">
                <a:solidFill>
                  <a:schemeClr val="tx1"/>
                </a:solidFill>
                <a:latin typeface="+mn-ea"/>
                <a:cs typeface="Pretendard SemiBold"/>
              </a:rPr>
              <a:t>감정 자동 진단 한계</a:t>
            </a:r>
          </a:p>
          <a:p>
            <a:pPr lvl="3">
              <a:buChar char="•"/>
            </a:pPr>
            <a:r>
              <a:rPr lang="ko-KR" sz="2800">
                <a:solidFill>
                  <a:schemeClr val="tx1"/>
                </a:solidFill>
                <a:latin typeface="+mn-ea"/>
                <a:cs typeface="Arial"/>
              </a:rPr>
              <a:t>18문항 이상의 검사는 구글폼을 통해 효원상담원과 협업, 연계</a:t>
            </a:r>
            <a:endParaRPr lang="ko-KR" altLang="en-US" sz="2800">
              <a:solidFill>
                <a:schemeClr val="tx1"/>
              </a:solidFill>
              <a:latin typeface="+mn-ea"/>
              <a:cs typeface="Pretendard SemiBold"/>
            </a:endParaRPr>
          </a:p>
          <a:p>
            <a:pPr lvl="2"/>
            <a:r>
              <a:rPr lang="ko-KR" altLang="en-US" sz="3200" b="0">
                <a:solidFill>
                  <a:schemeClr val="tx1"/>
                </a:solidFill>
                <a:latin typeface="+mn-ea"/>
                <a:cs typeface="Pretendard SemiBold"/>
              </a:rPr>
              <a:t>사용자 프라이버시 취약성</a:t>
            </a:r>
          </a:p>
          <a:p>
            <a:pPr lvl="3">
              <a:buChar char="•"/>
            </a:pPr>
            <a:r>
              <a:rPr lang="ko-KR" sz="2800">
                <a:solidFill>
                  <a:schemeClr val="tx1"/>
                </a:solidFill>
                <a:latin typeface="+mn-ea"/>
                <a:cs typeface="Arial"/>
              </a:rPr>
              <a:t>모든 정보 동의 후 전송, 음성은 저장하지 않음, 민감 정보는 구글폼에서 처리</a:t>
            </a:r>
            <a:endParaRPr lang="ko-KR" altLang="en-US" sz="3600">
              <a:solidFill>
                <a:schemeClr val="tx1"/>
              </a:solidFill>
              <a:latin typeface="+mn-ea"/>
            </a:endParaRPr>
          </a:p>
          <a:p>
            <a:pPr marL="457200" lvl="1" indent="0">
              <a:buNone/>
            </a:pPr>
            <a:r>
              <a:rPr lang="en-US" altLang="ko-KR">
                <a:latin typeface="+mn-ea"/>
                <a:ea typeface="+mn-ea"/>
              </a:rPr>
              <a:t>				</a:t>
            </a:r>
            <a:r>
              <a:rPr lang="ko-KR" altLang="en-US">
                <a:latin typeface="+mn-ea"/>
                <a:ea typeface="+mn-ea"/>
              </a:rPr>
              <a:t> </a:t>
            </a:r>
            <a:endParaRPr lang="ko-KR" altLang="en-US">
              <a:latin typeface="+mn-ea"/>
              <a:ea typeface="+mn-ea"/>
              <a:cs typeface="Pretendard SemiBold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4594FA-80E8-540C-36C9-C30883ABA5FD}"/>
              </a:ext>
            </a:extLst>
          </p:cNvPr>
          <p:cNvSpPr txBox="1"/>
          <p:nvPr/>
        </p:nvSpPr>
        <p:spPr>
          <a:xfrm>
            <a:off x="525439" y="1580843"/>
            <a:ext cx="958947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Blip>
                <a:blip r:embed="rId2"/>
              </a:buBlip>
              <a:tabLst/>
              <a:defRPr/>
            </a:pPr>
            <a:r>
              <a:rPr kumimoji="0" lang="en-US" altLang="ko-KR" sz="4000" b="1" i="0" u="none" strike="noStrike" kern="1200" cap="none" spc="0" normalizeH="0" baseline="0" noProof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Pretendard SemiBold"/>
                <a:ea typeface="Pretendard SemiBold"/>
                <a:cs typeface="+mn-cs"/>
              </a:rPr>
              <a:t> </a:t>
            </a:r>
            <a:r>
              <a:rPr lang="en-US" altLang="ko-KR" sz="4000" b="1">
                <a:solidFill>
                  <a:srgbClr val="4472C4">
                    <a:lumMod val="75000"/>
                  </a:srgbClr>
                </a:solidFill>
                <a:latin typeface="Pretendard SemiBold"/>
                <a:ea typeface="Pretendard SemiBold"/>
              </a:rPr>
              <a:t>2</a:t>
            </a:r>
            <a:r>
              <a:rPr kumimoji="0" lang="en-US" altLang="ko-KR" sz="4000" b="1" i="0" u="none" strike="noStrike" kern="1200" cap="none" spc="0" normalizeH="0" baseline="0" noProof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Pretendard SemiBold"/>
                <a:ea typeface="Pretendard SemiBold"/>
                <a:cs typeface="+mn-cs"/>
              </a:rPr>
              <a:t>.</a:t>
            </a:r>
            <a:r>
              <a:rPr lang="en-US" altLang="ko-KR" sz="4000" b="1">
                <a:solidFill>
                  <a:srgbClr val="4472C4">
                    <a:lumMod val="75000"/>
                  </a:srgbClr>
                </a:solidFill>
                <a:latin typeface="Pretendard SemiBold"/>
                <a:ea typeface="Pretendard SemiBold"/>
              </a:rPr>
              <a:t>2 </a:t>
            </a:r>
            <a:r>
              <a:rPr lang="ko-KR" altLang="en-US" sz="4000" b="1">
                <a:solidFill>
                  <a:srgbClr val="4472C4">
                    <a:lumMod val="75000"/>
                  </a:srgbClr>
                </a:solidFill>
                <a:latin typeface="Pretendard SemiBold"/>
                <a:ea typeface="Pretendard SemiBold"/>
              </a:rPr>
              <a:t>세부 내용</a:t>
            </a:r>
            <a:endParaRPr kumimoji="0" lang="en-US" altLang="ko-KR" sz="4000" b="1" i="0" u="none" strike="noStrike" kern="1200" cap="none" spc="0" normalizeH="0" baseline="0" noProof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Pretendard SemiBold"/>
              <a:ea typeface="Pretendard SemiBold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431624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EA4C7D-84CE-B57D-B0BA-A3555055B2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161815-069E-D353-9CE8-2230FCEFA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2. </a:t>
            </a:r>
            <a:r>
              <a:rPr lang="ko-KR" altLang="en-US"/>
              <a:t>실현 및 구체화 계획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1B77158-74DD-8D12-966F-0CCAD094EED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50879" y="1580843"/>
            <a:ext cx="16309074" cy="7858125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endParaRPr lang="en-US" altLang="ko-KR"/>
          </a:p>
          <a:p>
            <a:pPr lvl="1"/>
            <a:r>
              <a:rPr lang="ko-KR" altLang="en-US"/>
              <a:t>다</a:t>
            </a:r>
            <a:r>
              <a:rPr lang="en-US" altLang="ko-KR"/>
              <a:t>. </a:t>
            </a:r>
            <a:r>
              <a:rPr lang="ko-KR" altLang="en-US"/>
              <a:t>개발 환경</a:t>
            </a:r>
            <a:endParaRPr lang="en-US" altLang="ko-KR"/>
          </a:p>
          <a:p>
            <a:pPr marL="0" indent="0">
              <a:buNone/>
            </a:pPr>
            <a:r>
              <a:rPr lang="en-US" sz="2400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endParaRPr lang="en-US" sz="2400">
              <a:cs typeface="Pretendard SemiBold"/>
            </a:endParaRPr>
          </a:p>
          <a:p>
            <a:pPr lvl="3">
              <a:buFont typeface="나눔바른고딕" panose="020B0604020202020204" pitchFamily="34" charset="0"/>
              <a:buChar char="•"/>
            </a:pPr>
            <a:endParaRPr lang="en-US" altLang="ko-KR" b="1">
              <a:latin typeface="Pretendard SemiBold"/>
              <a:ea typeface="Pretendard SemiBold"/>
              <a:cs typeface="Pretendard SemiBold"/>
            </a:endParaRPr>
          </a:p>
          <a:p>
            <a:pPr marL="0" indent="0">
              <a:buNone/>
            </a:pPr>
            <a:endParaRPr lang="ko-KR" altLang="en-US"/>
          </a:p>
          <a:p>
            <a:pPr marL="457200" lvl="1" indent="0">
              <a:buNone/>
            </a:pPr>
            <a:r>
              <a:rPr lang="en-US" altLang="ko-KR"/>
              <a:t>				</a:t>
            </a:r>
            <a:r>
              <a:rPr lang="ko-KR" altLang="en-US"/>
              <a:t> </a:t>
            </a:r>
            <a:endParaRPr lang="ko-KR" altLang="en-US">
              <a:cs typeface="Pretendard SemiBold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C8B9C99E-2613-5032-E271-E4B449CA43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0736846"/>
              </p:ext>
            </p:extLst>
          </p:nvPr>
        </p:nvGraphicFramePr>
        <p:xfrm>
          <a:off x="1999934" y="3864272"/>
          <a:ext cx="14264640" cy="4495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513386">
                  <a:extLst>
                    <a:ext uri="{9D8B030D-6E8A-4147-A177-3AD203B41FA5}">
                      <a16:colId xmlns:a16="http://schemas.microsoft.com/office/drawing/2014/main" val="2227671896"/>
                    </a:ext>
                  </a:extLst>
                </a:gridCol>
                <a:gridCol w="8751254">
                  <a:extLst>
                    <a:ext uri="{9D8B030D-6E8A-4147-A177-3AD203B41FA5}">
                      <a16:colId xmlns:a16="http://schemas.microsoft.com/office/drawing/2014/main" val="742237713"/>
                    </a:ext>
                  </a:extLst>
                </a:gridCol>
              </a:tblGrid>
              <a:tr h="89908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3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분류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3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개발 환경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0383899"/>
                  </a:ext>
                </a:extLst>
              </a:tr>
              <a:tr h="8990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200"/>
                        <a:t>프론트 엔드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200" err="1"/>
                        <a:t>Flutter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04839462"/>
                  </a:ext>
                </a:extLst>
              </a:tr>
              <a:tr h="8990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200" err="1"/>
                        <a:t>백엔드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200" err="1"/>
                        <a:t>FastAPI</a:t>
                      </a:r>
                      <a:r>
                        <a:rPr lang="ko-KR" altLang="en-US" sz="3200"/>
                        <a:t> + </a:t>
                      </a:r>
                      <a:r>
                        <a:rPr lang="ko-KR" altLang="en-US" sz="3200" err="1"/>
                        <a:t>Firebase</a:t>
                      </a:r>
                      <a:endParaRPr lang="ko-KR" altLang="en-US" sz="3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81775885"/>
                  </a:ext>
                </a:extLst>
              </a:tr>
              <a:tr h="89908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3200"/>
                        <a:t>AI</a:t>
                      </a:r>
                      <a:endParaRPr lang="ko-KR" sz="3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200" err="1"/>
                        <a:t>OpenAI</a:t>
                      </a:r>
                      <a:r>
                        <a:rPr lang="ko-KR" altLang="en-US" sz="3200"/>
                        <a:t> GPT API, </a:t>
                      </a:r>
                      <a:r>
                        <a:rPr lang="ko-KR" altLang="en-US" sz="3200" err="1"/>
                        <a:t>다글로API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14383039"/>
                  </a:ext>
                </a:extLst>
              </a:tr>
              <a:tr h="8990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200"/>
                        <a:t>DB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3200" b="0" i="0" u="none" strike="noStrike" noProof="0" err="1">
                          <a:solidFill>
                            <a:srgbClr val="000000"/>
                          </a:solidFill>
                          <a:latin typeface="Pretendard Medium"/>
                          <a:ea typeface="Pretendard Medium"/>
                        </a:rPr>
                        <a:t>PostgreSQL</a:t>
                      </a:r>
                      <a:r>
                        <a:rPr lang="en-US" altLang="ko-KR" sz="3200" b="0" i="0" u="none" strike="noStrike" noProof="0">
                          <a:solidFill>
                            <a:srgbClr val="000000"/>
                          </a:solidFill>
                          <a:latin typeface="Pretendard Medium"/>
                          <a:ea typeface="Pretendard Medium"/>
                        </a:rPr>
                        <a:t>,</a:t>
                      </a:r>
                      <a:r>
                        <a:rPr lang="ko-KR" sz="3200" b="0" i="0" u="none" strike="noStrike" noProof="0">
                          <a:solidFill>
                            <a:srgbClr val="000000"/>
                          </a:solidFill>
                          <a:latin typeface="Pretendard Medium"/>
                          <a:ea typeface="Pretendard Medium"/>
                        </a:rPr>
                        <a:t> </a:t>
                      </a:r>
                      <a:r>
                        <a:rPr lang="ko-KR" altLang="en-US" sz="3200" err="1"/>
                        <a:t>Firestore</a:t>
                      </a:r>
                      <a:r>
                        <a:rPr lang="ko-KR" altLang="en-US" sz="3200"/>
                        <a:t> 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5634923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E0761F5D-21DE-1F1D-EE22-00B0D0FF677D}"/>
              </a:ext>
            </a:extLst>
          </p:cNvPr>
          <p:cNvSpPr txBox="1"/>
          <p:nvPr/>
        </p:nvSpPr>
        <p:spPr>
          <a:xfrm>
            <a:off x="525439" y="1580843"/>
            <a:ext cx="958947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Blip>
                <a:blip r:embed="rId2"/>
              </a:buBlip>
              <a:tabLst/>
              <a:defRPr/>
            </a:pPr>
            <a:r>
              <a:rPr kumimoji="0" lang="en-US" altLang="ko-KR" sz="4000" b="1" i="0" u="none" strike="noStrike" kern="1200" cap="none" spc="0" normalizeH="0" baseline="0" noProof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Pretendard SemiBold"/>
                <a:ea typeface="Pretendard SemiBold"/>
                <a:cs typeface="+mn-cs"/>
              </a:rPr>
              <a:t> </a:t>
            </a:r>
            <a:r>
              <a:rPr lang="en-US" altLang="ko-KR" sz="4000" b="1">
                <a:solidFill>
                  <a:srgbClr val="4472C4">
                    <a:lumMod val="75000"/>
                  </a:srgbClr>
                </a:solidFill>
                <a:latin typeface="Pretendard SemiBold"/>
                <a:ea typeface="Pretendard SemiBold"/>
              </a:rPr>
              <a:t>2</a:t>
            </a:r>
            <a:r>
              <a:rPr kumimoji="0" lang="en-US" altLang="ko-KR" sz="4000" b="1" i="0" u="none" strike="noStrike" kern="1200" cap="none" spc="0" normalizeH="0" baseline="0" noProof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Pretendard SemiBold"/>
                <a:ea typeface="Pretendard SemiBold"/>
                <a:cs typeface="+mn-cs"/>
              </a:rPr>
              <a:t>.</a:t>
            </a:r>
            <a:r>
              <a:rPr lang="en-US" altLang="ko-KR" sz="4000" b="1">
                <a:solidFill>
                  <a:srgbClr val="4472C4">
                    <a:lumMod val="75000"/>
                  </a:srgbClr>
                </a:solidFill>
                <a:latin typeface="Pretendard SemiBold"/>
                <a:ea typeface="Pretendard SemiBold"/>
              </a:rPr>
              <a:t>2 </a:t>
            </a:r>
            <a:r>
              <a:rPr lang="ko-KR" altLang="en-US" sz="4000" b="1">
                <a:solidFill>
                  <a:srgbClr val="4472C4">
                    <a:lumMod val="75000"/>
                  </a:srgbClr>
                </a:solidFill>
                <a:latin typeface="Pretendard SemiBold"/>
                <a:ea typeface="Pretendard SemiBold"/>
              </a:rPr>
              <a:t>세부 내용</a:t>
            </a:r>
            <a:endParaRPr kumimoji="0" lang="en-US" altLang="ko-KR" sz="4000" b="1" i="0" u="none" strike="noStrike" kern="1200" cap="none" spc="0" normalizeH="0" baseline="0" noProof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Pretendard SemiBold"/>
              <a:ea typeface="Pretendard SemiBold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267910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506930-DB76-8E78-C552-1AA0DF9B43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6BC08013-16AE-84A5-D6E9-BCF990EE4B73}"/>
              </a:ext>
            </a:extLst>
          </p:cNvPr>
          <p:cNvSpPr/>
          <p:nvPr/>
        </p:nvSpPr>
        <p:spPr>
          <a:xfrm>
            <a:off x="11667575" y="5123739"/>
            <a:ext cx="3078480" cy="3346299"/>
          </a:xfrm>
          <a:prstGeom prst="rightArrow">
            <a:avLst>
              <a:gd name="adj1" fmla="val 53420"/>
              <a:gd name="adj2" fmla="val 48515"/>
            </a:avLst>
          </a:prstGeom>
          <a:solidFill>
            <a:schemeClr val="bg1"/>
          </a:solidFill>
          <a:ln w="57150">
            <a:solidFill>
              <a:srgbClr val="25696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ysClr val="windowText" lastClr="000000"/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4A2E4DF-BE87-DC36-8D8F-659BB6C52E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2. </a:t>
            </a:r>
            <a:r>
              <a:rPr lang="ko-KR" altLang="en-US"/>
              <a:t>실현 및 구체화 계획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FC0DB5F-C764-2B76-A14C-7F274F7847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50879" y="1437501"/>
            <a:ext cx="16309074" cy="2347268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endParaRPr lang="en-US" altLang="ko-KR"/>
          </a:p>
          <a:p>
            <a:pPr lvl="1"/>
            <a:r>
              <a:rPr lang="ko-KR" altLang="en-US"/>
              <a:t>차별성 </a:t>
            </a:r>
            <a:r>
              <a:rPr lang="en-US" altLang="ko-KR"/>
              <a:t>– </a:t>
            </a:r>
            <a:r>
              <a:rPr lang="ko-KR" altLang="en-US"/>
              <a:t>유사 어플리케이션 분석</a:t>
            </a:r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>
              <a:cs typeface="Pretendard SemiBold"/>
            </a:endParaRPr>
          </a:p>
          <a:p>
            <a:pPr marL="0" indent="0">
              <a:buNone/>
            </a:pPr>
            <a:endParaRPr lang="ko-KR" altLang="en-US">
              <a:cs typeface="Pretendard SemiBold"/>
            </a:endParaRPr>
          </a:p>
          <a:p>
            <a:pPr lvl="1"/>
            <a:endParaRPr lang="en-US" altLang="ko-KR"/>
          </a:p>
          <a:p>
            <a:pPr marL="0" indent="0">
              <a:buNone/>
            </a:pPr>
            <a:endParaRPr lang="ko-KR" altLang="en-US"/>
          </a:p>
          <a:p>
            <a:pPr marL="457200" lvl="1" indent="0">
              <a:buNone/>
            </a:pPr>
            <a:r>
              <a:rPr lang="en-US" altLang="ko-KR"/>
              <a:t>				</a:t>
            </a:r>
            <a:r>
              <a:rPr lang="ko-KR" altLang="en-US"/>
              <a:t> </a:t>
            </a:r>
            <a:endParaRPr lang="ko-KR" altLang="en-US">
              <a:cs typeface="Pretendard SemiBold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363C2D3B-AAA6-AE72-110A-93509C94B488}"/>
              </a:ext>
            </a:extLst>
          </p:cNvPr>
          <p:cNvGraphicFramePr>
            <a:graphicFrameLocks noGrp="1"/>
          </p:cNvGraphicFramePr>
          <p:nvPr/>
        </p:nvGraphicFramePr>
        <p:xfrm>
          <a:off x="760190" y="3778966"/>
          <a:ext cx="11720472" cy="557276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33749">
                  <a:extLst>
                    <a:ext uri="{9D8B030D-6E8A-4147-A177-3AD203B41FA5}">
                      <a16:colId xmlns:a16="http://schemas.microsoft.com/office/drawing/2014/main" val="2227671896"/>
                    </a:ext>
                  </a:extLst>
                </a:gridCol>
                <a:gridCol w="8386723">
                  <a:extLst>
                    <a:ext uri="{9D8B030D-6E8A-4147-A177-3AD203B41FA5}">
                      <a16:colId xmlns:a16="http://schemas.microsoft.com/office/drawing/2014/main" val="742237713"/>
                    </a:ext>
                  </a:extLst>
                </a:gridCol>
              </a:tblGrid>
              <a:tr h="111455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/>
                        <a:t>기존 어플리케이션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/>
                        <a:t>기능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0383899"/>
                  </a:ext>
                </a:extLst>
              </a:tr>
              <a:tr h="1114553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2800" u="none" strike="noStrike" noProof="0" err="1">
                          <a:solidFill>
                            <a:srgbClr val="000000"/>
                          </a:solidFill>
                        </a:rPr>
                        <a:t>하루콩</a:t>
                      </a:r>
                      <a:endParaRPr lang="ko-KR" sz="2800" u="none" strike="noStrike" noProof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/>
                        <a:t>아이콘으로 하루 표현, 기분 통계 제공, 기분에 영향을 주는 활동 분석, 데이터 백업 기능 지원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4839462"/>
                  </a:ext>
                </a:extLst>
              </a:tr>
              <a:tr h="111455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/>
                        <a:t>꼬박 일기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/>
                        <a:t>아이콘으로 하루 표현</a:t>
                      </a:r>
                      <a:r>
                        <a:rPr lang="en-US" altLang="ko-KR" sz="2800"/>
                        <a:t>,</a:t>
                      </a:r>
                      <a:r>
                        <a:rPr lang="ko-KR" altLang="en-US" sz="2800"/>
                        <a:t> 작성한 일기를 모아서 볼 수 있음, </a:t>
                      </a:r>
                      <a:endParaRPr lang="en-US" altLang="ko-KR" sz="2800"/>
                    </a:p>
                    <a:p>
                      <a:pPr algn="ctr" latinLnBrk="1"/>
                      <a:r>
                        <a:rPr lang="ko-KR" altLang="en-US" sz="2800"/>
                        <a:t>위젯으로 스티커 확인 가능  </a:t>
                      </a:r>
                      <a:endParaRPr lang="ko-KR" sz="280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4383039"/>
                  </a:ext>
                </a:extLst>
              </a:tr>
              <a:tr h="111455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/>
                        <a:t>     </a:t>
                      </a:r>
                      <a:r>
                        <a:rPr lang="ko-KR" altLang="en-US" sz="2800" err="1"/>
                        <a:t>Daily</a:t>
                      </a:r>
                      <a:r>
                        <a:rPr lang="ko-KR" altLang="en-US" sz="2800"/>
                        <a:t> </a:t>
                      </a:r>
                      <a:r>
                        <a:rPr lang="ko-KR" altLang="en-US" sz="2800" err="1"/>
                        <a:t>Note</a:t>
                      </a:r>
                      <a:endParaRPr lang="ko-KR" altLang="en-US" sz="280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/>
                        <a:t>하루를 글로 기록, 다양한 테마 지원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5634923"/>
                  </a:ext>
                </a:extLst>
              </a:tr>
              <a:tr h="111455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err="1"/>
                        <a:t>Mooda</a:t>
                      </a:r>
                      <a:endParaRPr lang="ko-KR" altLang="en-US" sz="280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/>
                        <a:t>사진, 아이콘, </a:t>
                      </a:r>
                      <a:r>
                        <a:rPr lang="ko-KR" altLang="en-US" sz="2800" err="1"/>
                        <a:t>데코툴로</a:t>
                      </a:r>
                      <a:r>
                        <a:rPr lang="ko-KR" altLang="en-US" sz="2800"/>
                        <a:t> 일기 꾸밈, 친구들과 일기 공유하고 소통 가능, 위젯 지원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4822768"/>
                  </a:ext>
                </a:extLst>
              </a:tr>
            </a:tbl>
          </a:graphicData>
        </a:graphic>
      </p:graphicFrame>
      <p:pic>
        <p:nvPicPr>
          <p:cNvPr id="6" name="그림 5" descr="텍스트, 스크린샷, 소프트웨어, 컴퓨터 아이콘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B2C53E7-2E36-0776-B9CF-5F2B585B734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865" t="9201" r="83219" b="73090"/>
          <a:stretch/>
        </p:blipFill>
        <p:spPr>
          <a:xfrm>
            <a:off x="933687" y="8517051"/>
            <a:ext cx="679376" cy="553259"/>
          </a:xfrm>
          <a:prstGeom prst="rect">
            <a:avLst/>
          </a:prstGeom>
        </p:spPr>
      </p:pic>
      <p:pic>
        <p:nvPicPr>
          <p:cNvPr id="7" name="그림 6" descr="텍스트, 스크린샷, 폰트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E9B999E-0C21-B743-9353-CC72C151A4A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831" t="7602" r="83285" b="73090"/>
          <a:stretch/>
        </p:blipFill>
        <p:spPr>
          <a:xfrm>
            <a:off x="933687" y="7329439"/>
            <a:ext cx="728054" cy="717832"/>
          </a:xfrm>
          <a:prstGeom prst="rect">
            <a:avLst/>
          </a:prstGeom>
        </p:spPr>
      </p:pic>
      <p:pic>
        <p:nvPicPr>
          <p:cNvPr id="8" name="그림 7" descr="텍스트, 스크린샷, 소프트웨어, 컴퓨터 아이콘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2A3FC6A-4D5A-6B36-96AE-E7DF60697A0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452" t="7458" r="83234" b="72696"/>
          <a:stretch/>
        </p:blipFill>
        <p:spPr>
          <a:xfrm>
            <a:off x="933687" y="6179255"/>
            <a:ext cx="760337" cy="749231"/>
          </a:xfrm>
          <a:prstGeom prst="rect">
            <a:avLst/>
          </a:prstGeom>
        </p:spPr>
      </p:pic>
      <p:pic>
        <p:nvPicPr>
          <p:cNvPr id="9" name="그림 8" descr="텍스트, 스크린샷, 도표,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5338300-0475-6BCC-E170-4D0CB6673E8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716" t="7725" r="83446" b="73449"/>
          <a:stretch/>
        </p:blipFill>
        <p:spPr>
          <a:xfrm>
            <a:off x="933687" y="5014640"/>
            <a:ext cx="725968" cy="729248"/>
          </a:xfrm>
          <a:prstGeom prst="rect">
            <a:avLst/>
          </a:prstGeom>
        </p:spPr>
      </p:pic>
      <p:sp>
        <p:nvSpPr>
          <p:cNvPr id="16" name="텍스트 개체 틀 2">
            <a:extLst>
              <a:ext uri="{FF2B5EF4-FFF2-40B4-BE49-F238E27FC236}">
                <a16:creationId xmlns:a16="http://schemas.microsoft.com/office/drawing/2014/main" id="{875D7FA8-7082-E9D5-62E0-2017C489FD4E}"/>
              </a:ext>
            </a:extLst>
          </p:cNvPr>
          <p:cNvSpPr txBox="1">
            <a:spLocks/>
          </p:cNvSpPr>
          <p:nvPr/>
        </p:nvSpPr>
        <p:spPr>
          <a:xfrm>
            <a:off x="13836857" y="2802194"/>
            <a:ext cx="4111474" cy="795437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342900" indent="-342900" algn="l" defTabSz="914400" rtl="0" eaLnBrk="1" latinLnBrk="0" hangingPunct="1">
              <a:spcBef>
                <a:spcPts val="1800"/>
              </a:spcBef>
              <a:buFontTx/>
              <a:buBlip>
                <a:blip r:embed="rId6"/>
              </a:buBlip>
              <a:defRPr sz="4000" b="1" kern="120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ts val="1800"/>
              </a:spcBef>
              <a:buClr>
                <a:srgbClr val="0070C0"/>
              </a:buClr>
              <a:buSzPct val="80000"/>
              <a:buFont typeface="Arial" panose="020B0604020202020204" pitchFamily="34" charset="0"/>
              <a:buChar char="•"/>
              <a:defRPr sz="4000" b="1" kern="1200">
                <a:solidFill>
                  <a:srgbClr val="575858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ts val="1800"/>
              </a:spcBef>
              <a:buClr>
                <a:srgbClr val="0070C0"/>
              </a:buClr>
              <a:buFont typeface="나눔바른고딕"/>
              <a:buChar char="◦"/>
              <a:defRPr sz="3600" b="1" kern="1200">
                <a:solidFill>
                  <a:srgbClr val="575858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ts val="1800"/>
              </a:spcBef>
              <a:buFont typeface="나눔바른고딕"/>
              <a:buChar char="▫"/>
              <a:defRPr sz="3200" kern="1200">
                <a:solidFill>
                  <a:srgbClr val="575858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ts val="1800"/>
              </a:spcBef>
              <a:buFont typeface="Arial" pitchFamily="34" charset="0"/>
              <a:buChar char="»"/>
              <a:defRPr sz="2800" kern="1200">
                <a:solidFill>
                  <a:srgbClr val="575858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Tx/>
              <a:buNone/>
            </a:pPr>
            <a:r>
              <a:rPr lang="en-US" altLang="ko-KR">
                <a:solidFill>
                  <a:schemeClr val="tx1"/>
                </a:solidFill>
              </a:rPr>
              <a:t>SIM LOG</a:t>
            </a:r>
            <a:r>
              <a:rPr lang="ko-KR" altLang="en-US">
                <a:solidFill>
                  <a:schemeClr val="tx1"/>
                </a:solidFill>
              </a:rPr>
              <a:t> </a:t>
            </a:r>
            <a:endParaRPr lang="ko-KR" altLang="en-US">
              <a:solidFill>
                <a:schemeClr val="tx1"/>
              </a:solidFill>
              <a:cs typeface="Pretendard SemiBold"/>
            </a:endParaRPr>
          </a:p>
          <a:p>
            <a:pPr marL="0" indent="0" algn="ctr">
              <a:buFontTx/>
              <a:buNone/>
            </a:pPr>
            <a:endParaRPr lang="en-US" altLang="ko-KR" b="0">
              <a:latin typeface="Pretendard SemiBold"/>
              <a:ea typeface="Pretendard SemiBold"/>
              <a:cs typeface="Pretendard SemiBold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ED1D127-DF20-2F32-A691-179060F40FB3}"/>
              </a:ext>
            </a:extLst>
          </p:cNvPr>
          <p:cNvSpPr txBox="1"/>
          <p:nvPr/>
        </p:nvSpPr>
        <p:spPr>
          <a:xfrm>
            <a:off x="525439" y="1580843"/>
            <a:ext cx="958947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Blip>
                <a:blip r:embed="rId6"/>
              </a:buBlip>
              <a:tabLst/>
              <a:defRPr/>
            </a:pPr>
            <a:r>
              <a:rPr kumimoji="0" lang="en-US" altLang="ko-KR" sz="4000" b="1" i="0" u="none" strike="noStrike" kern="1200" cap="none" spc="0" normalizeH="0" baseline="0" noProof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Pretendard SemiBold"/>
                <a:ea typeface="Pretendard SemiBold"/>
                <a:cs typeface="+mn-cs"/>
              </a:rPr>
              <a:t> 2.3 </a:t>
            </a:r>
            <a:r>
              <a:rPr kumimoji="0" lang="ko-KR" altLang="en-US" sz="4000" b="1" i="0" u="none" strike="noStrike" kern="1200" cap="none" spc="0" normalizeH="0" baseline="0" noProof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Pretendard SemiBold"/>
                <a:ea typeface="Pretendard SemiBold"/>
                <a:cs typeface="+mn-cs"/>
              </a:rPr>
              <a:t>기존 서비스 대비 차별성</a:t>
            </a:r>
            <a:endParaRPr kumimoji="0" lang="en-US" altLang="ko-KR" sz="4000" b="1" i="0" u="none" strike="noStrike" kern="1200" cap="none" spc="0" normalizeH="0" baseline="0" noProof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Pretendard SemiBold"/>
              <a:ea typeface="Pretendard SemiBold"/>
              <a:cs typeface="+mn-cs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8DBB6CD0-3C5E-68C2-0245-E2B257268A34}"/>
              </a:ext>
            </a:extLst>
          </p:cNvPr>
          <p:cNvSpPr/>
          <p:nvPr/>
        </p:nvSpPr>
        <p:spPr>
          <a:xfrm>
            <a:off x="15036744" y="3682016"/>
            <a:ext cx="1872000" cy="1800000"/>
          </a:xfrm>
          <a:prstGeom prst="ellipse">
            <a:avLst/>
          </a:prstGeom>
          <a:solidFill>
            <a:schemeClr val="bg1"/>
          </a:solidFill>
          <a:ln w="57150">
            <a:solidFill>
              <a:srgbClr val="25696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2400">
                <a:solidFill>
                  <a:sysClr val="windowText" lastClr="000000"/>
                </a:solidFill>
                <a:latin typeface="+mn-ea"/>
              </a:rPr>
              <a:t>감정 중심</a:t>
            </a:r>
            <a:endParaRPr lang="en-US" altLang="ko-KR" sz="2400">
              <a:solidFill>
                <a:sysClr val="windowText" lastClr="000000"/>
              </a:solidFill>
              <a:latin typeface="+mn-ea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FFFB6FD1-8080-AEF4-F3E6-9FFA6A05CC06}"/>
              </a:ext>
            </a:extLst>
          </p:cNvPr>
          <p:cNvSpPr/>
          <p:nvPr/>
        </p:nvSpPr>
        <p:spPr>
          <a:xfrm>
            <a:off x="15036744" y="5668250"/>
            <a:ext cx="1872000" cy="1800000"/>
          </a:xfrm>
          <a:prstGeom prst="ellipse">
            <a:avLst/>
          </a:prstGeom>
          <a:solidFill>
            <a:schemeClr val="bg1"/>
          </a:solidFill>
          <a:ln w="57150">
            <a:solidFill>
              <a:srgbClr val="25696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>
                <a:solidFill>
                  <a:sysClr val="windowText" lastClr="000000"/>
                </a:solidFill>
                <a:latin typeface="+mn-ea"/>
              </a:rPr>
              <a:t>분석</a:t>
            </a:r>
            <a:r>
              <a:rPr lang="en-US" altLang="ko-KR" sz="2400">
                <a:solidFill>
                  <a:sysClr val="windowText" lastClr="000000"/>
                </a:solidFill>
                <a:latin typeface="+mn-ea"/>
              </a:rPr>
              <a:t>,</a:t>
            </a:r>
          </a:p>
          <a:p>
            <a:pPr algn="ctr"/>
            <a:r>
              <a:rPr lang="ko-KR" altLang="en-US" sz="2400">
                <a:solidFill>
                  <a:sysClr val="windowText" lastClr="000000"/>
                </a:solidFill>
                <a:latin typeface="+mn-ea"/>
              </a:rPr>
              <a:t>상담 연계</a:t>
            </a: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AADB7B65-8C34-6CF5-DD07-AF89F61FF9FC}"/>
              </a:ext>
            </a:extLst>
          </p:cNvPr>
          <p:cNvSpPr/>
          <p:nvPr/>
        </p:nvSpPr>
        <p:spPr>
          <a:xfrm>
            <a:off x="15036744" y="7654484"/>
            <a:ext cx="1872000" cy="1800000"/>
          </a:xfrm>
          <a:prstGeom prst="ellipse">
            <a:avLst/>
          </a:prstGeom>
          <a:solidFill>
            <a:schemeClr val="bg1"/>
          </a:solidFill>
          <a:ln w="57150">
            <a:solidFill>
              <a:srgbClr val="25696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>
                <a:solidFill>
                  <a:sysClr val="windowText" lastClr="000000"/>
                </a:solidFill>
                <a:latin typeface="+mn-ea"/>
              </a:rPr>
              <a:t>정서적 동기 부여</a:t>
            </a:r>
          </a:p>
        </p:txBody>
      </p:sp>
    </p:spTree>
    <p:extLst>
      <p:ext uri="{BB962C8B-B14F-4D97-AF65-F5344CB8AC3E}">
        <p14:creationId xmlns:p14="http://schemas.microsoft.com/office/powerpoint/2010/main" val="4375721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6FBF83-838D-4B81-9543-F9DC1E6D1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2. </a:t>
            </a:r>
            <a:r>
              <a:rPr lang="ko-KR" altLang="en-US"/>
              <a:t>실현 및 구체화 계획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52F57A3-6B08-406A-8FEB-AF4849E4C63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50879" y="1437501"/>
            <a:ext cx="16309074" cy="2347268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endParaRPr lang="en-US" altLang="ko-KR"/>
          </a:p>
          <a:p>
            <a:pPr lvl="1"/>
            <a:r>
              <a:rPr lang="ko-KR" altLang="en-US"/>
              <a:t>차별성 </a:t>
            </a:r>
            <a:r>
              <a:rPr lang="en-US" altLang="ko-KR"/>
              <a:t>– </a:t>
            </a:r>
            <a:r>
              <a:rPr lang="ko-KR" altLang="en-US"/>
              <a:t>유사 어플리케이션 분석</a:t>
            </a:r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>
              <a:cs typeface="Pretendard SemiBold"/>
            </a:endParaRPr>
          </a:p>
          <a:p>
            <a:pPr marL="0" indent="0">
              <a:buNone/>
            </a:pPr>
            <a:endParaRPr lang="ko-KR" altLang="en-US">
              <a:cs typeface="Pretendard SemiBold"/>
            </a:endParaRPr>
          </a:p>
          <a:p>
            <a:pPr lvl="1"/>
            <a:endParaRPr lang="en-US" altLang="ko-KR"/>
          </a:p>
          <a:p>
            <a:pPr marL="0" indent="0">
              <a:buNone/>
            </a:pPr>
            <a:endParaRPr lang="ko-KR" altLang="en-US"/>
          </a:p>
          <a:p>
            <a:pPr marL="457200" lvl="1" indent="0">
              <a:buNone/>
            </a:pPr>
            <a:r>
              <a:rPr lang="en-US" altLang="ko-KR"/>
              <a:t>				</a:t>
            </a:r>
            <a:r>
              <a:rPr lang="ko-KR" altLang="en-US"/>
              <a:t> </a:t>
            </a:r>
            <a:endParaRPr lang="ko-KR" altLang="en-US">
              <a:cs typeface="Pretendard SemiBold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8A150130-C9D0-115F-77F2-DA08D223FC90}"/>
              </a:ext>
            </a:extLst>
          </p:cNvPr>
          <p:cNvSpPr/>
          <p:nvPr/>
        </p:nvSpPr>
        <p:spPr>
          <a:xfrm>
            <a:off x="1050879" y="3450720"/>
            <a:ext cx="1872000" cy="1800000"/>
          </a:xfrm>
          <a:prstGeom prst="ellipse">
            <a:avLst/>
          </a:prstGeom>
          <a:solidFill>
            <a:schemeClr val="bg1"/>
          </a:solidFill>
          <a:ln w="57150">
            <a:solidFill>
              <a:srgbClr val="25696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2400">
                <a:solidFill>
                  <a:sysClr val="windowText" lastClr="000000"/>
                </a:solidFill>
                <a:latin typeface="+mn-ea"/>
              </a:rPr>
              <a:t>감정 중심</a:t>
            </a:r>
            <a:endParaRPr lang="en-US" altLang="ko-KR" sz="2400">
              <a:solidFill>
                <a:sysClr val="windowText" lastClr="000000"/>
              </a:solidFill>
              <a:latin typeface="+mn-ea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5FC46F96-375A-8403-9CA3-34CCB6E8217C}"/>
              </a:ext>
            </a:extLst>
          </p:cNvPr>
          <p:cNvSpPr/>
          <p:nvPr/>
        </p:nvSpPr>
        <p:spPr>
          <a:xfrm>
            <a:off x="1050879" y="5436954"/>
            <a:ext cx="1872000" cy="1800000"/>
          </a:xfrm>
          <a:prstGeom prst="ellipse">
            <a:avLst/>
          </a:prstGeom>
          <a:solidFill>
            <a:schemeClr val="bg1"/>
          </a:solidFill>
          <a:ln w="57150">
            <a:solidFill>
              <a:srgbClr val="25696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>
                <a:solidFill>
                  <a:sysClr val="windowText" lastClr="000000"/>
                </a:solidFill>
                <a:latin typeface="+mn-ea"/>
              </a:rPr>
              <a:t>분석</a:t>
            </a:r>
            <a:r>
              <a:rPr lang="en-US" altLang="ko-KR" sz="2400">
                <a:solidFill>
                  <a:sysClr val="windowText" lastClr="000000"/>
                </a:solidFill>
                <a:latin typeface="+mn-ea"/>
              </a:rPr>
              <a:t>,</a:t>
            </a:r>
          </a:p>
          <a:p>
            <a:pPr algn="ctr"/>
            <a:r>
              <a:rPr lang="ko-KR" altLang="en-US" sz="2400">
                <a:solidFill>
                  <a:sysClr val="windowText" lastClr="000000"/>
                </a:solidFill>
                <a:latin typeface="+mn-ea"/>
              </a:rPr>
              <a:t>상담 연계</a:t>
            </a: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6DB4B8A5-BF6E-381C-D8D7-C45D84D62D35}"/>
              </a:ext>
            </a:extLst>
          </p:cNvPr>
          <p:cNvSpPr/>
          <p:nvPr/>
        </p:nvSpPr>
        <p:spPr>
          <a:xfrm>
            <a:off x="1050879" y="7423188"/>
            <a:ext cx="1872000" cy="1800000"/>
          </a:xfrm>
          <a:prstGeom prst="ellipse">
            <a:avLst/>
          </a:prstGeom>
          <a:solidFill>
            <a:schemeClr val="bg1"/>
          </a:solidFill>
          <a:ln w="57150">
            <a:solidFill>
              <a:srgbClr val="25696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>
                <a:solidFill>
                  <a:sysClr val="windowText" lastClr="000000"/>
                </a:solidFill>
                <a:latin typeface="+mn-ea"/>
              </a:rPr>
              <a:t>정서적 동기 부여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D74AE73-B28F-2B29-87D2-4A1B1C87849B}"/>
              </a:ext>
            </a:extLst>
          </p:cNvPr>
          <p:cNvSpPr txBox="1"/>
          <p:nvPr/>
        </p:nvSpPr>
        <p:spPr>
          <a:xfrm>
            <a:off x="525439" y="1580843"/>
            <a:ext cx="958947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Blip>
                <a:blip r:embed="rId2"/>
              </a:buBlip>
              <a:tabLst/>
              <a:defRPr/>
            </a:pPr>
            <a:r>
              <a:rPr kumimoji="0" lang="en-US" altLang="ko-KR" sz="4000" b="1" i="0" u="none" strike="noStrike" kern="1200" cap="none" spc="0" normalizeH="0" baseline="0" noProof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Pretendard SemiBold"/>
                <a:ea typeface="Pretendard SemiBold"/>
                <a:cs typeface="+mn-cs"/>
              </a:rPr>
              <a:t> 2.3 </a:t>
            </a:r>
            <a:r>
              <a:rPr kumimoji="0" lang="ko-KR" altLang="en-US" sz="4000" b="1" i="0" u="none" strike="noStrike" kern="1200" cap="none" spc="0" normalizeH="0" baseline="0" noProof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Pretendard SemiBold"/>
                <a:ea typeface="Pretendard SemiBold"/>
                <a:cs typeface="+mn-cs"/>
              </a:rPr>
              <a:t>기존 서비스 대비 차별성</a:t>
            </a:r>
            <a:endParaRPr kumimoji="0" lang="en-US" altLang="ko-KR" sz="4000" b="1" i="0" u="none" strike="noStrike" kern="1200" cap="none" spc="0" normalizeH="0" baseline="0" noProof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Pretendard SemiBold"/>
              <a:ea typeface="Pretendard SemiBold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B44169B-44E3-C65F-A586-62D4692A648D}"/>
              </a:ext>
            </a:extLst>
          </p:cNvPr>
          <p:cNvSpPr txBox="1"/>
          <p:nvPr/>
        </p:nvSpPr>
        <p:spPr>
          <a:xfrm>
            <a:off x="3124970" y="3869408"/>
            <a:ext cx="6794113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2400"/>
              <a:t>단순 일기 분석  → 감정</a:t>
            </a:r>
            <a:r>
              <a:rPr lang="en-US" altLang="ko-KR" sz="2400"/>
              <a:t> </a:t>
            </a:r>
            <a:r>
              <a:rPr lang="ko-KR" altLang="en-US" sz="2400"/>
              <a:t>파악 → 정서 파악</a:t>
            </a:r>
            <a:r>
              <a:rPr lang="en-US" altLang="ko-KR" sz="2400"/>
              <a:t>.</a:t>
            </a:r>
          </a:p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2400"/>
              <a:t>감정 표현이 서툰 사용자도 자연스럽게 </a:t>
            </a:r>
            <a:endParaRPr lang="en-US" altLang="ko-KR" sz="2400"/>
          </a:p>
          <a:p>
            <a:pPr marR="0" lvl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2400"/>
              <a:t>     </a:t>
            </a:r>
            <a:r>
              <a:rPr lang="ko-KR" altLang="en-US" sz="2400"/>
              <a:t>자신의 감정을 마주</a:t>
            </a:r>
          </a:p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2400" b="0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Pretendard Medium"/>
              <a:ea typeface="Pretendard Medium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850CCC6-F609-91CF-DB52-F974C6F0C80C}"/>
              </a:ext>
            </a:extLst>
          </p:cNvPr>
          <p:cNvSpPr txBox="1"/>
          <p:nvPr/>
        </p:nvSpPr>
        <p:spPr>
          <a:xfrm>
            <a:off x="3061565" y="5921455"/>
            <a:ext cx="601903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24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Pretendard Medium"/>
                <a:ea typeface="Pretendard Medium"/>
                <a:cs typeface="+mn-cs"/>
              </a:rPr>
              <a:t>GPT </a:t>
            </a:r>
            <a:r>
              <a:rPr kumimoji="0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Pretendard Medium"/>
                <a:ea typeface="Pretendard Medium"/>
                <a:cs typeface="+mn-cs"/>
              </a:rPr>
              <a:t>기반 감정 분석</a:t>
            </a:r>
            <a:r>
              <a:rPr lang="en-US" altLang="ko-KR" sz="2400">
                <a:solidFill>
                  <a:sysClr val="windowText" lastClr="000000"/>
                </a:solidFill>
                <a:latin typeface="Pretendard Medium"/>
                <a:ea typeface="Pretendard Medium"/>
              </a:rPr>
              <a:t> + </a:t>
            </a:r>
            <a:r>
              <a:rPr kumimoji="0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Pretendard Medium"/>
                <a:ea typeface="Pretendard Medium"/>
                <a:cs typeface="+mn-cs"/>
              </a:rPr>
              <a:t>자가진단</a:t>
            </a:r>
            <a:r>
              <a:rPr kumimoji="0" lang="en-US" altLang="ko-KR" sz="24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Pretendard Medium"/>
                <a:ea typeface="Pretendard Medium"/>
                <a:cs typeface="+mn-cs"/>
              </a:rPr>
              <a:t>·</a:t>
            </a:r>
            <a:r>
              <a:rPr kumimoji="0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Pretendard Medium"/>
                <a:ea typeface="Pretendard Medium"/>
                <a:cs typeface="+mn-cs"/>
              </a:rPr>
              <a:t>상담 연계</a:t>
            </a:r>
            <a:r>
              <a:rPr kumimoji="0" lang="en-US" altLang="ko-KR" sz="24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Pretendard Medium"/>
                <a:ea typeface="Pretendard Medium"/>
                <a:cs typeface="+mn-cs"/>
              </a:rPr>
              <a:t>.</a:t>
            </a:r>
          </a:p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Pretendard Medium"/>
                <a:ea typeface="Pretendard Medium"/>
                <a:cs typeface="+mn-cs"/>
              </a:rPr>
              <a:t>부산대 상담센터와 실시간 연계</a:t>
            </a:r>
            <a:endParaRPr kumimoji="0" lang="en-US" altLang="ko-KR" sz="2400" b="0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Pretendard Medium"/>
              <a:ea typeface="Pretendard Medium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DFF9736-B54B-7392-7F6D-E3F9AA961406}"/>
              </a:ext>
            </a:extLst>
          </p:cNvPr>
          <p:cNvSpPr txBox="1"/>
          <p:nvPr/>
        </p:nvSpPr>
        <p:spPr>
          <a:xfrm>
            <a:off x="3124970" y="7719652"/>
            <a:ext cx="638479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ko-KR" sz="2400"/>
              <a:t> SNS</a:t>
            </a:r>
            <a:r>
              <a:rPr lang="ko-KR" altLang="en-US" sz="2400"/>
              <a:t>형 피드백 구조 </a:t>
            </a:r>
            <a:r>
              <a:rPr lang="en-US" altLang="ko-KR" sz="2400"/>
              <a:t>X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2400"/>
              <a:t> 마음 정원 </a:t>
            </a:r>
            <a:r>
              <a:rPr lang="en-US" altLang="ko-KR" sz="2400"/>
              <a:t>UI</a:t>
            </a:r>
            <a:r>
              <a:rPr lang="ko-KR" altLang="en-US" sz="2400"/>
              <a:t>를 통해 감정 기록의 시각적 성장 유도</a:t>
            </a:r>
            <a:endParaRPr lang="en-US" altLang="ko-KR" sz="2400"/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2400"/>
              <a:t> </a:t>
            </a:r>
            <a:r>
              <a:rPr lang="ko-KR" altLang="en-US" sz="2400"/>
              <a:t>감정 돌봄 경험과 자기효능감 강화</a:t>
            </a:r>
            <a:r>
              <a:rPr lang="en-US" altLang="ko-KR" sz="2400"/>
              <a:t>,</a:t>
            </a:r>
            <a:r>
              <a:rPr lang="ko-KR" altLang="en-US" sz="2400"/>
              <a:t> 지속성 높임</a:t>
            </a:r>
            <a:r>
              <a:rPr lang="en-US" altLang="ko-KR" sz="2400"/>
              <a:t>.</a:t>
            </a:r>
            <a:endParaRPr lang="ko-KR" altLang="en-US" sz="2400"/>
          </a:p>
        </p:txBody>
      </p:sp>
      <p:sp>
        <p:nvSpPr>
          <p:cNvPr id="21" name="화살표: 오른쪽 20">
            <a:extLst>
              <a:ext uri="{FF2B5EF4-FFF2-40B4-BE49-F238E27FC236}">
                <a16:creationId xmlns:a16="http://schemas.microsoft.com/office/drawing/2014/main" id="{D20166DC-7A50-54B4-27A3-EEE6FC62E258}"/>
              </a:ext>
            </a:extLst>
          </p:cNvPr>
          <p:cNvSpPr/>
          <p:nvPr/>
        </p:nvSpPr>
        <p:spPr>
          <a:xfrm>
            <a:off x="9144000" y="4194449"/>
            <a:ext cx="1756729" cy="3346299"/>
          </a:xfrm>
          <a:prstGeom prst="rightArrow">
            <a:avLst>
              <a:gd name="adj1" fmla="val 53420"/>
              <a:gd name="adj2" fmla="val 48515"/>
            </a:avLst>
          </a:prstGeom>
          <a:solidFill>
            <a:schemeClr val="bg1"/>
          </a:solidFill>
          <a:ln w="57150">
            <a:solidFill>
              <a:srgbClr val="25696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ysClr val="windowText" lastClr="000000"/>
              </a:solidFill>
            </a:endParaRPr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4C978F1E-81B8-91AE-9D31-6878ACCABB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7233654"/>
              </p:ext>
            </p:extLst>
          </p:nvPr>
        </p:nvGraphicFramePr>
        <p:xfrm>
          <a:off x="11091280" y="3112326"/>
          <a:ext cx="6794113" cy="582981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71205">
                  <a:extLst>
                    <a:ext uri="{9D8B030D-6E8A-4147-A177-3AD203B41FA5}">
                      <a16:colId xmlns:a16="http://schemas.microsoft.com/office/drawing/2014/main" val="2227671896"/>
                    </a:ext>
                  </a:extLst>
                </a:gridCol>
                <a:gridCol w="1192670">
                  <a:extLst>
                    <a:ext uri="{9D8B030D-6E8A-4147-A177-3AD203B41FA5}">
                      <a16:colId xmlns:a16="http://schemas.microsoft.com/office/drawing/2014/main" val="742237713"/>
                    </a:ext>
                  </a:extLst>
                </a:gridCol>
                <a:gridCol w="1287529">
                  <a:extLst>
                    <a:ext uri="{9D8B030D-6E8A-4147-A177-3AD203B41FA5}">
                      <a16:colId xmlns:a16="http://schemas.microsoft.com/office/drawing/2014/main" val="341741667"/>
                    </a:ext>
                  </a:extLst>
                </a:gridCol>
                <a:gridCol w="1642709">
                  <a:extLst>
                    <a:ext uri="{9D8B030D-6E8A-4147-A177-3AD203B41FA5}">
                      <a16:colId xmlns:a16="http://schemas.microsoft.com/office/drawing/2014/main" val="1906240376"/>
                    </a:ext>
                  </a:extLst>
                </a:gridCol>
              </a:tblGrid>
              <a:tr h="111455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/>
                        <a:t>기존 </a:t>
                      </a:r>
                      <a:endParaRPr lang="en-US" altLang="ko-KR" sz="2800"/>
                    </a:p>
                    <a:p>
                      <a:pPr algn="ctr" latinLnBrk="1"/>
                      <a:r>
                        <a:rPr lang="ko-KR" altLang="en-US" sz="2800"/>
                        <a:t>어플리케이션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/>
                        <a:t>감정</a:t>
                      </a:r>
                      <a:endParaRPr lang="en-US" altLang="ko-KR" sz="2800"/>
                    </a:p>
                    <a:p>
                      <a:pPr algn="ctr" latinLnBrk="1"/>
                      <a:r>
                        <a:rPr lang="ko-KR" altLang="en-US" sz="2800"/>
                        <a:t>중심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800">
                          <a:solidFill>
                            <a:sysClr val="windowText" lastClr="000000"/>
                          </a:solidFill>
                          <a:latin typeface="+mn-ea"/>
                        </a:rPr>
                        <a:t>분석</a:t>
                      </a:r>
                      <a:r>
                        <a:rPr lang="en-US" altLang="ko-KR" sz="2800">
                          <a:solidFill>
                            <a:sysClr val="windowText" lastClr="000000"/>
                          </a:solidFill>
                          <a:latin typeface="+mn-ea"/>
                        </a:rPr>
                        <a:t>,</a:t>
                      </a:r>
                    </a:p>
                    <a:p>
                      <a:pPr algn="ctr"/>
                      <a:r>
                        <a:rPr lang="ko-KR" altLang="en-US" sz="2800">
                          <a:solidFill>
                            <a:sysClr val="windowText" lastClr="000000"/>
                          </a:solidFill>
                          <a:latin typeface="+mn-ea"/>
                        </a:rPr>
                        <a:t>상담 연계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/>
                        <a:t>정서적 </a:t>
                      </a:r>
                      <a:endParaRPr lang="en-US" altLang="ko-KR" sz="2800"/>
                    </a:p>
                    <a:p>
                      <a:pPr algn="ctr" latinLnBrk="1"/>
                      <a:r>
                        <a:rPr lang="ko-KR" altLang="en-US" sz="2800"/>
                        <a:t>동기 부여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0383899"/>
                  </a:ext>
                </a:extLst>
              </a:tr>
              <a:tr h="1114553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2800" u="none" strike="noStrike" noProof="0" err="1">
                          <a:solidFill>
                            <a:srgbClr val="000000"/>
                          </a:solidFill>
                        </a:rPr>
                        <a:t>하루콩</a:t>
                      </a:r>
                      <a:endParaRPr lang="ko-KR" sz="2800" u="none" strike="noStrike" noProof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/>
                        <a:t>O</a:t>
                      </a:r>
                      <a:endParaRPr lang="ko-KR" altLang="en-US" sz="280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/>
                        <a:t>O</a:t>
                      </a:r>
                      <a:endParaRPr lang="ko-KR" altLang="en-US" sz="280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/>
                        <a:t>X</a:t>
                      </a:r>
                      <a:endParaRPr lang="ko-KR" altLang="en-US" sz="280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4839462"/>
                  </a:ext>
                </a:extLst>
              </a:tr>
              <a:tr h="111455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/>
                        <a:t>꼬박 일기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/>
                        <a:t>X</a:t>
                      </a:r>
                      <a:endParaRPr lang="ko-KR" sz="280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/>
                        <a:t>X</a:t>
                      </a:r>
                      <a:endParaRPr lang="ko-KR" sz="280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/>
                        <a:t>O</a:t>
                      </a:r>
                      <a:endParaRPr lang="ko-KR" sz="280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4383039"/>
                  </a:ext>
                </a:extLst>
              </a:tr>
              <a:tr h="111455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/>
                        <a:t>     </a:t>
                      </a:r>
                      <a:r>
                        <a:rPr lang="ko-KR" altLang="en-US" sz="2800" err="1"/>
                        <a:t>Daily</a:t>
                      </a:r>
                      <a:r>
                        <a:rPr lang="ko-KR" altLang="en-US" sz="2800"/>
                        <a:t> </a:t>
                      </a:r>
                      <a:r>
                        <a:rPr lang="ko-KR" altLang="en-US" sz="2800" err="1"/>
                        <a:t>Note</a:t>
                      </a:r>
                      <a:endParaRPr lang="ko-KR" altLang="en-US" sz="280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/>
                        <a:t>X</a:t>
                      </a:r>
                      <a:endParaRPr lang="ko-KR" altLang="en-US" sz="280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/>
                        <a:t>X</a:t>
                      </a:r>
                      <a:endParaRPr lang="ko-KR" altLang="en-US" sz="280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/>
                        <a:t>X</a:t>
                      </a:r>
                      <a:endParaRPr lang="ko-KR" altLang="en-US" sz="280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5634923"/>
                  </a:ext>
                </a:extLst>
              </a:tr>
              <a:tr h="111455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err="1"/>
                        <a:t>Mooda</a:t>
                      </a:r>
                      <a:endParaRPr lang="ko-KR" altLang="en-US" sz="280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/>
                        <a:t>X</a:t>
                      </a:r>
                      <a:endParaRPr lang="ko-KR" altLang="en-US" sz="280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/>
                        <a:t>O</a:t>
                      </a:r>
                      <a:endParaRPr lang="ko-KR" altLang="en-US" sz="280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/>
                        <a:t>O</a:t>
                      </a:r>
                      <a:endParaRPr lang="ko-KR" altLang="en-US" sz="280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4822768"/>
                  </a:ext>
                </a:extLst>
              </a:tr>
            </a:tbl>
          </a:graphicData>
        </a:graphic>
      </p:graphicFrame>
      <p:pic>
        <p:nvPicPr>
          <p:cNvPr id="23" name="그림 22" descr="텍스트, 스크린샷, 소프트웨어, 컴퓨터 아이콘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0A5D70A-2596-DBF5-D962-ABD6E451A96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865" t="9201" r="83219" b="73090"/>
          <a:stretch/>
        </p:blipFill>
        <p:spPr>
          <a:xfrm>
            <a:off x="11221037" y="8210117"/>
            <a:ext cx="523248" cy="553259"/>
          </a:xfrm>
          <a:prstGeom prst="rect">
            <a:avLst/>
          </a:prstGeom>
        </p:spPr>
      </p:pic>
      <p:pic>
        <p:nvPicPr>
          <p:cNvPr id="24" name="그림 23" descr="텍스트, 스크린샷, 폰트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854C4A9-22E6-4D06-A828-4113737373B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831" t="7602" r="83285" b="73090"/>
          <a:stretch/>
        </p:blipFill>
        <p:spPr>
          <a:xfrm>
            <a:off x="11221037" y="7022505"/>
            <a:ext cx="560739" cy="717832"/>
          </a:xfrm>
          <a:prstGeom prst="rect">
            <a:avLst/>
          </a:prstGeom>
        </p:spPr>
      </p:pic>
      <p:pic>
        <p:nvPicPr>
          <p:cNvPr id="25" name="그림 24" descr="텍스트, 스크린샷, 소프트웨어, 컴퓨터 아이콘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314E0A47-F6F7-3C8D-8571-E4D83FFA73A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452" t="7458" r="83234" b="72696"/>
          <a:stretch/>
        </p:blipFill>
        <p:spPr>
          <a:xfrm>
            <a:off x="11221037" y="5872321"/>
            <a:ext cx="585603" cy="749231"/>
          </a:xfrm>
          <a:prstGeom prst="rect">
            <a:avLst/>
          </a:prstGeom>
        </p:spPr>
      </p:pic>
      <p:pic>
        <p:nvPicPr>
          <p:cNvPr id="26" name="그림 25" descr="텍스트, 스크린샷, 도표,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EA75FF3-1874-E8D4-CAA2-C84F43D54F9B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3716" t="7725" r="83446" b="73449"/>
          <a:stretch/>
        </p:blipFill>
        <p:spPr>
          <a:xfrm>
            <a:off x="11221037" y="4707706"/>
            <a:ext cx="559132" cy="729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8555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6FBF83-838D-4B81-9543-F9DC1E6D1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팀 구성 및 보유역량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0329AB34-53AC-7511-647F-D514E8B0496B}"/>
              </a:ext>
            </a:extLst>
          </p:cNvPr>
          <p:cNvSpPr/>
          <p:nvPr/>
        </p:nvSpPr>
        <p:spPr>
          <a:xfrm>
            <a:off x="1798320" y="2688493"/>
            <a:ext cx="4653280" cy="3490033"/>
          </a:xfrm>
          <a:prstGeom prst="roundRect">
            <a:avLst>
              <a:gd name="adj" fmla="val 11864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8E251C8C-BC66-19F8-4750-03B77AC8F502}"/>
              </a:ext>
            </a:extLst>
          </p:cNvPr>
          <p:cNvSpPr/>
          <p:nvPr/>
        </p:nvSpPr>
        <p:spPr>
          <a:xfrm>
            <a:off x="11851640" y="2666927"/>
            <a:ext cx="5217160" cy="7325361"/>
          </a:xfrm>
          <a:prstGeom prst="roundRect">
            <a:avLst>
              <a:gd name="adj" fmla="val 11864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A22A8090-8381-CE23-6B99-693F4BE0630E}"/>
              </a:ext>
            </a:extLst>
          </p:cNvPr>
          <p:cNvSpPr/>
          <p:nvPr/>
        </p:nvSpPr>
        <p:spPr>
          <a:xfrm>
            <a:off x="1798320" y="6517572"/>
            <a:ext cx="4653280" cy="3490033"/>
          </a:xfrm>
          <a:prstGeom prst="roundRect">
            <a:avLst>
              <a:gd name="adj" fmla="val 11864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52F57A3-6B08-406A-8FEB-AF4849E4C63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50879" y="1836759"/>
            <a:ext cx="16309074" cy="1622721"/>
          </a:xfrm>
        </p:spPr>
        <p:txBody>
          <a:bodyPr lIns="91440" tIns="45720" rIns="91440" bIns="45720" anchor="t"/>
          <a:lstStyle/>
          <a:p>
            <a:r>
              <a:rPr lang="en-US" altLang="ko-KR"/>
              <a:t>  </a:t>
            </a:r>
            <a:r>
              <a:rPr lang="ko-KR" altLang="en-US"/>
              <a:t>팀 구성현황</a:t>
            </a:r>
            <a:endParaRPr lang="en-US" altLang="ko-KR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44E433E-7EA2-093C-1491-3BBDB2A48668}"/>
              </a:ext>
            </a:extLst>
          </p:cNvPr>
          <p:cNvSpPr/>
          <p:nvPr/>
        </p:nvSpPr>
        <p:spPr>
          <a:xfrm>
            <a:off x="1798320" y="2648119"/>
            <a:ext cx="1524000" cy="655393"/>
          </a:xfrm>
          <a:prstGeom prst="rect">
            <a:avLst/>
          </a:prstGeom>
          <a:solidFill>
            <a:srgbClr val="256964"/>
          </a:solidFill>
          <a:ln>
            <a:solidFill>
              <a:srgbClr val="25696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err="1"/>
              <a:t>김율겸</a:t>
            </a:r>
            <a:endParaRPr lang="ko-KR" altLang="en-US" sz="320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75E029D-4B6A-9D69-2A1C-65ADD38D97A1}"/>
              </a:ext>
            </a:extLst>
          </p:cNvPr>
          <p:cNvSpPr/>
          <p:nvPr/>
        </p:nvSpPr>
        <p:spPr>
          <a:xfrm>
            <a:off x="1798320" y="6517570"/>
            <a:ext cx="1524000" cy="655393"/>
          </a:xfrm>
          <a:prstGeom prst="rect">
            <a:avLst/>
          </a:prstGeom>
          <a:solidFill>
            <a:srgbClr val="256964"/>
          </a:solidFill>
          <a:ln>
            <a:solidFill>
              <a:srgbClr val="25696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err="1"/>
              <a:t>안나연</a:t>
            </a:r>
            <a:endParaRPr lang="ko-KR" altLang="en-US" sz="32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26717A3-115F-D024-2ADB-84C56BE4C397}"/>
              </a:ext>
            </a:extLst>
          </p:cNvPr>
          <p:cNvSpPr txBox="1"/>
          <p:nvPr/>
        </p:nvSpPr>
        <p:spPr>
          <a:xfrm>
            <a:off x="2097405" y="7504875"/>
            <a:ext cx="6534150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2000">
                <a:latin typeface="+mn-ea"/>
                <a:cs typeface="Pretendard SemiBold"/>
              </a:rPr>
              <a:t>산업공학과 </a:t>
            </a:r>
            <a:r>
              <a:rPr lang="en-US" altLang="ko-KR" sz="2000">
                <a:latin typeface="+mn-ea"/>
                <a:cs typeface="Pretendard SemiBold"/>
              </a:rPr>
              <a:t>4</a:t>
            </a:r>
            <a:r>
              <a:rPr lang="ko-KR" altLang="en-US" sz="2000">
                <a:latin typeface="+mn-ea"/>
                <a:cs typeface="Pretendard SemiBold"/>
              </a:rPr>
              <a:t>학년</a:t>
            </a:r>
            <a:endParaRPr lang="en-US" altLang="ko-KR" sz="2000">
              <a:latin typeface="+mn-ea"/>
              <a:cs typeface="Pretendard SemiBold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2000">
              <a:latin typeface="+mn-ea"/>
              <a:cs typeface="Pretendard SemiBold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2000">
                <a:latin typeface="+mn-ea"/>
                <a:cs typeface="Pretendard SemiBold"/>
              </a:rPr>
              <a:t>UI/UX, </a:t>
            </a:r>
            <a:r>
              <a:rPr lang="ko-KR" altLang="en-US" sz="2000">
                <a:latin typeface="+mn-ea"/>
                <a:cs typeface="Pretendard SemiBold"/>
              </a:rPr>
              <a:t>기획 </a:t>
            </a:r>
            <a:endParaRPr lang="en-US" altLang="ko-KR" sz="2000">
              <a:latin typeface="+mn-ea"/>
              <a:cs typeface="Pretendard SemiBold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2000">
              <a:latin typeface="+mn-ea"/>
              <a:cs typeface="Pretendard SemiBold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2000">
                <a:latin typeface="+mn-ea"/>
                <a:cs typeface="Pretendard SemiBold"/>
              </a:rPr>
              <a:t>AI </a:t>
            </a:r>
            <a:r>
              <a:rPr lang="ko-KR" altLang="en-US" sz="2000">
                <a:latin typeface="+mn-ea"/>
                <a:cs typeface="Pretendard SemiBold"/>
              </a:rPr>
              <a:t>모델 활용 예정</a:t>
            </a:r>
            <a:endParaRPr lang="en-US" altLang="ko-KR" sz="2000">
              <a:latin typeface="+mn-ea"/>
              <a:cs typeface="Pretendard SemiBold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2EDF70E-BC12-8206-4C27-FF22BB4E2F00}"/>
              </a:ext>
            </a:extLst>
          </p:cNvPr>
          <p:cNvSpPr txBox="1"/>
          <p:nvPr/>
        </p:nvSpPr>
        <p:spPr>
          <a:xfrm>
            <a:off x="2097405" y="3735960"/>
            <a:ext cx="6534150" cy="163121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2000">
                <a:latin typeface="+mn-ea"/>
                <a:cs typeface="Pretendard SemiBold"/>
              </a:rPr>
              <a:t>전자공학과 </a:t>
            </a:r>
            <a:r>
              <a:rPr lang="en-US" altLang="ko-KR" sz="2000">
                <a:latin typeface="+mn-ea"/>
                <a:cs typeface="Pretendard SemiBold"/>
              </a:rPr>
              <a:t>4</a:t>
            </a:r>
            <a:r>
              <a:rPr lang="ko-KR" altLang="en-US" sz="2000">
                <a:latin typeface="+mn-ea"/>
                <a:cs typeface="Pretendard SemiBold"/>
              </a:rPr>
              <a:t>학년</a:t>
            </a:r>
            <a:endParaRPr lang="en-US" altLang="ko-KR" sz="2000">
              <a:latin typeface="+mn-ea"/>
              <a:cs typeface="Pretendard SemiBold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ko-KR" altLang="en-US" sz="2000">
              <a:latin typeface="+mn-ea"/>
              <a:cs typeface="Pretendard SemiBold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2000">
                <a:latin typeface="+mn-ea"/>
                <a:cs typeface="Pretendard SemiBold"/>
              </a:rPr>
              <a:t>기획</a:t>
            </a:r>
            <a:r>
              <a:rPr lang="en-US" altLang="ko-KR" sz="2000">
                <a:latin typeface="+mn-ea"/>
                <a:cs typeface="Pretendard SemiBold"/>
              </a:rPr>
              <a:t>, </a:t>
            </a:r>
            <a:r>
              <a:rPr lang="ko-KR" altLang="en-US" sz="2000">
                <a:latin typeface="+mn-ea"/>
                <a:cs typeface="Pretendard SemiBold"/>
              </a:rPr>
              <a:t>프론트 엔드</a:t>
            </a:r>
            <a:endParaRPr lang="en-US" altLang="ko-KR" sz="2000">
              <a:latin typeface="+mn-ea"/>
              <a:cs typeface="Pretendard SemiBold"/>
            </a:endParaRPr>
          </a:p>
          <a:p>
            <a:pPr lvl="1"/>
            <a:endParaRPr lang="en-US" altLang="ko-KR" sz="2000">
              <a:latin typeface="+mn-ea"/>
              <a:cs typeface="Pretendard SemiBold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2000">
                <a:latin typeface="+mn-ea"/>
                <a:cs typeface="Pretendard SemiBold"/>
              </a:rPr>
              <a:t>시장 리서치 및 발표 자료 제작</a:t>
            </a: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68480570-12B9-7A4C-9621-D3B748A093AD}"/>
              </a:ext>
            </a:extLst>
          </p:cNvPr>
          <p:cNvSpPr/>
          <p:nvPr/>
        </p:nvSpPr>
        <p:spPr>
          <a:xfrm>
            <a:off x="6824980" y="2688493"/>
            <a:ext cx="4653280" cy="3490033"/>
          </a:xfrm>
          <a:prstGeom prst="roundRect">
            <a:avLst>
              <a:gd name="adj" fmla="val 11864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58131811-E572-B48B-1430-048E36B38A6E}"/>
              </a:ext>
            </a:extLst>
          </p:cNvPr>
          <p:cNvSpPr/>
          <p:nvPr/>
        </p:nvSpPr>
        <p:spPr>
          <a:xfrm>
            <a:off x="6824980" y="6502255"/>
            <a:ext cx="4653280" cy="3490033"/>
          </a:xfrm>
          <a:prstGeom prst="roundRect">
            <a:avLst>
              <a:gd name="adj" fmla="val 11864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D99627E9-4C47-B9F3-6275-A2CDFFF03DBF}"/>
              </a:ext>
            </a:extLst>
          </p:cNvPr>
          <p:cNvSpPr/>
          <p:nvPr/>
        </p:nvSpPr>
        <p:spPr>
          <a:xfrm>
            <a:off x="5289797" y="5607038"/>
            <a:ext cx="2880000" cy="162272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>
                <a:latin typeface="+mn-ea"/>
              </a:rPr>
              <a:t>몽글몽글</a:t>
            </a:r>
            <a:endParaRPr lang="en-US" altLang="ko-KR" sz="3200">
              <a:latin typeface="+mn-ea"/>
            </a:endParaRPr>
          </a:p>
          <a:p>
            <a:pPr algn="ctr"/>
            <a:r>
              <a:rPr lang="ko-KR" altLang="en-US" sz="3200">
                <a:latin typeface="+mn-ea"/>
              </a:rPr>
              <a:t>스튜디오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DEE6E6D-5457-987B-103F-6177934867AC}"/>
              </a:ext>
            </a:extLst>
          </p:cNvPr>
          <p:cNvSpPr/>
          <p:nvPr/>
        </p:nvSpPr>
        <p:spPr>
          <a:xfrm>
            <a:off x="9954260" y="2703514"/>
            <a:ext cx="1524000" cy="655393"/>
          </a:xfrm>
          <a:prstGeom prst="rect">
            <a:avLst/>
          </a:prstGeom>
          <a:solidFill>
            <a:srgbClr val="256964"/>
          </a:solidFill>
          <a:ln>
            <a:solidFill>
              <a:srgbClr val="25696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err="1"/>
              <a:t>문진혁</a:t>
            </a:r>
            <a:endParaRPr lang="ko-KR" altLang="en-US" sz="320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6266619-CF99-D80D-FCDA-4A1C19D8D19D}"/>
              </a:ext>
            </a:extLst>
          </p:cNvPr>
          <p:cNvSpPr/>
          <p:nvPr/>
        </p:nvSpPr>
        <p:spPr>
          <a:xfrm>
            <a:off x="9961880" y="6486938"/>
            <a:ext cx="1524000" cy="655393"/>
          </a:xfrm>
          <a:prstGeom prst="rect">
            <a:avLst/>
          </a:prstGeom>
          <a:solidFill>
            <a:srgbClr val="256964"/>
          </a:solidFill>
          <a:ln>
            <a:solidFill>
              <a:srgbClr val="25696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err="1"/>
              <a:t>황연경</a:t>
            </a:r>
            <a:endParaRPr lang="ko-KR" altLang="en-US" sz="32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E39CCB0-46E9-BCB5-61DA-85FFAE322C31}"/>
              </a:ext>
            </a:extLst>
          </p:cNvPr>
          <p:cNvSpPr txBox="1"/>
          <p:nvPr/>
        </p:nvSpPr>
        <p:spPr>
          <a:xfrm>
            <a:off x="6694260" y="7466060"/>
            <a:ext cx="462135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2000">
                <a:latin typeface="+mn-ea"/>
                <a:cs typeface="Pretendard SemiBold"/>
              </a:rPr>
              <a:t>산업공학과 </a:t>
            </a:r>
            <a:r>
              <a:rPr lang="en-US" altLang="ko-KR" sz="2000">
                <a:latin typeface="+mn-ea"/>
                <a:cs typeface="Pretendard SemiBold"/>
              </a:rPr>
              <a:t>4</a:t>
            </a:r>
            <a:r>
              <a:rPr lang="ko-KR" altLang="en-US" sz="2000">
                <a:latin typeface="+mn-ea"/>
                <a:cs typeface="Pretendard SemiBold"/>
              </a:rPr>
              <a:t>학년</a:t>
            </a:r>
            <a:endParaRPr lang="en-US" altLang="ko-KR" sz="2000">
              <a:latin typeface="+mn-ea"/>
              <a:cs typeface="Pretendard SemiBold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2000">
              <a:latin typeface="+mn-ea"/>
              <a:cs typeface="Pretendard SemiBold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2000">
                <a:latin typeface="+mn-ea"/>
                <a:cs typeface="Pretendard SemiBold"/>
              </a:rPr>
              <a:t>기획</a:t>
            </a:r>
            <a:r>
              <a:rPr lang="en-US" altLang="ko-KR" sz="2000">
                <a:latin typeface="+mn-ea"/>
                <a:cs typeface="Pretendard SemiBold"/>
              </a:rPr>
              <a:t>, </a:t>
            </a:r>
            <a:r>
              <a:rPr lang="ko-KR" altLang="en-US" sz="2000" err="1">
                <a:latin typeface="+mn-ea"/>
                <a:cs typeface="Pretendard SemiBold"/>
              </a:rPr>
              <a:t>백엔드</a:t>
            </a:r>
            <a:r>
              <a:rPr lang="ko-KR" altLang="en-US" sz="2000">
                <a:latin typeface="+mn-ea"/>
                <a:cs typeface="Pretendard SemiBold"/>
              </a:rPr>
              <a:t> </a:t>
            </a:r>
            <a:r>
              <a:rPr lang="en-US" altLang="ko-KR" sz="2000">
                <a:latin typeface="+mn-ea"/>
                <a:cs typeface="Pretendard SemiBold"/>
              </a:rPr>
              <a:t>(</a:t>
            </a:r>
            <a:r>
              <a:rPr lang="ko-KR" altLang="en-US" sz="2000">
                <a:latin typeface="+mn-ea"/>
                <a:cs typeface="Pretendard SemiBold"/>
              </a:rPr>
              <a:t>데이터베이스 개발</a:t>
            </a:r>
            <a:r>
              <a:rPr lang="en-US" altLang="ko-KR" sz="2000">
                <a:latin typeface="+mn-ea"/>
                <a:cs typeface="Pretendard SemiBold"/>
              </a:rPr>
              <a:t>)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504DCAD-EB27-5691-7F39-19EC7D8A4BE4}"/>
              </a:ext>
            </a:extLst>
          </p:cNvPr>
          <p:cNvSpPr txBox="1"/>
          <p:nvPr/>
        </p:nvSpPr>
        <p:spPr>
          <a:xfrm>
            <a:off x="6975666" y="3660388"/>
            <a:ext cx="4296898" cy="193899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2000">
                <a:latin typeface="+mn-ea"/>
                <a:cs typeface="Pretendard SemiBold"/>
              </a:rPr>
              <a:t>정보컴퓨터공학부 </a:t>
            </a:r>
            <a:r>
              <a:rPr lang="en-US" altLang="ko-KR" sz="2000">
                <a:latin typeface="+mn-ea"/>
                <a:cs typeface="Pretendard SemiBold"/>
              </a:rPr>
              <a:t>4</a:t>
            </a:r>
            <a:r>
              <a:rPr lang="ko-KR" altLang="en-US" sz="2000">
                <a:latin typeface="+mn-ea"/>
                <a:cs typeface="Pretendard SemiBold"/>
              </a:rPr>
              <a:t>학년</a:t>
            </a:r>
            <a:endParaRPr lang="en-US" altLang="ko-KR" sz="2000">
              <a:latin typeface="+mn-ea"/>
              <a:cs typeface="Pretendard SemiBold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ko-KR" altLang="en-US" sz="2000">
              <a:latin typeface="+mn-ea"/>
              <a:cs typeface="Pretendard SemiBold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2000" err="1">
                <a:latin typeface="+mn-ea"/>
                <a:cs typeface="Pretendard SemiBold"/>
              </a:rPr>
              <a:t>백엔드</a:t>
            </a:r>
            <a:r>
              <a:rPr lang="ko-KR" altLang="en-US" sz="2000">
                <a:latin typeface="+mn-ea"/>
                <a:cs typeface="Pretendard SemiBold"/>
              </a:rPr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ko-KR" altLang="en-US" sz="2000">
              <a:latin typeface="+mn-ea"/>
              <a:cs typeface="Pretendard SemiBold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2000">
                <a:latin typeface="+mn-ea"/>
                <a:cs typeface="Pretendard SemiBold"/>
              </a:rPr>
              <a:t>프로그램 설계</a:t>
            </a:r>
            <a:endParaRPr lang="en-US" altLang="ko-KR" sz="2000">
              <a:latin typeface="+mn-ea"/>
              <a:cs typeface="Pretendard SemiBold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2000" err="1">
                <a:latin typeface="+mn-ea"/>
                <a:cs typeface="Pretendard SemiBold"/>
              </a:rPr>
              <a:t>백엔드</a:t>
            </a:r>
            <a:r>
              <a:rPr lang="en-US" altLang="ko-KR" sz="2000">
                <a:latin typeface="+mn-ea"/>
                <a:cs typeface="Pretendard SemiBold"/>
              </a:rPr>
              <a:t> </a:t>
            </a:r>
            <a:r>
              <a:rPr lang="en-US" altLang="ko-KR" sz="2000" err="1">
                <a:latin typeface="+mn-ea"/>
                <a:cs typeface="Pretendard SemiBold"/>
              </a:rPr>
              <a:t>전반과</a:t>
            </a:r>
            <a:r>
              <a:rPr lang="en-US" altLang="ko-KR" sz="2000">
                <a:latin typeface="+mn-ea"/>
                <a:cs typeface="Pretendard SemiBold"/>
              </a:rPr>
              <a:t> </a:t>
            </a:r>
            <a:r>
              <a:rPr lang="en-US" altLang="ko-KR" sz="2000" err="1">
                <a:latin typeface="+mn-ea"/>
                <a:cs typeface="Pretendard SemiBold"/>
              </a:rPr>
              <a:t>프론트엔드</a:t>
            </a:r>
            <a:r>
              <a:rPr lang="en-US" altLang="ko-KR" sz="2000">
                <a:latin typeface="+mn-ea"/>
                <a:cs typeface="Pretendard SemiBold"/>
              </a:rPr>
              <a:t> </a:t>
            </a:r>
            <a:r>
              <a:rPr lang="en-US" altLang="ko-KR" sz="2000" err="1">
                <a:latin typeface="+mn-ea"/>
                <a:cs typeface="Pretendard SemiBold"/>
              </a:rPr>
              <a:t>연결</a:t>
            </a:r>
            <a:r>
              <a:rPr lang="en-US" altLang="ko-KR" sz="2000">
                <a:latin typeface="+mn-ea"/>
                <a:cs typeface="Pretendard SemiBold"/>
              </a:rPr>
              <a:t>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E04DCDA-BE83-1BF4-3086-204067F78239}"/>
              </a:ext>
            </a:extLst>
          </p:cNvPr>
          <p:cNvSpPr txBox="1"/>
          <p:nvPr/>
        </p:nvSpPr>
        <p:spPr>
          <a:xfrm>
            <a:off x="11943607" y="3116149"/>
            <a:ext cx="4916474" cy="612475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2800">
                <a:latin typeface="+mn-ea"/>
                <a:cs typeface="Pretendard SemiBold"/>
              </a:rPr>
              <a:t>우리 팀의 키워드 </a:t>
            </a:r>
            <a:endParaRPr lang="en-US" altLang="ko-KR" sz="2800">
              <a:latin typeface="+mn-ea"/>
              <a:cs typeface="Pretendard SemiBold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ko-KR" altLang="en-US" sz="2800">
                <a:latin typeface="+mn-ea"/>
                <a:cs typeface="Pretendard SemiBold"/>
              </a:rPr>
              <a:t>소통</a:t>
            </a:r>
            <a:endParaRPr lang="en-US" altLang="ko-KR" sz="2800">
              <a:latin typeface="+mn-ea"/>
              <a:cs typeface="Pretendard SemiBold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ko-KR" altLang="en-US" sz="2800">
                <a:latin typeface="+mn-ea"/>
                <a:cs typeface="Pretendard SemiBold"/>
              </a:rPr>
              <a:t>협업 </a:t>
            </a:r>
            <a:endParaRPr lang="en-US" altLang="ko-KR" sz="2800">
              <a:latin typeface="+mn-ea"/>
              <a:cs typeface="Pretendard SemiBold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2800">
              <a:latin typeface="+mn-ea"/>
              <a:cs typeface="Pretendard SemiBold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2800"/>
              <a:t>SW(</a:t>
            </a:r>
            <a:r>
              <a:rPr lang="ko-KR" altLang="en-US" sz="2800"/>
              <a:t>프론트</a:t>
            </a:r>
            <a:r>
              <a:rPr lang="en-US" altLang="ko-KR" sz="2800"/>
              <a:t>·</a:t>
            </a:r>
            <a:r>
              <a:rPr lang="ko-KR" altLang="en-US" sz="2800" err="1"/>
              <a:t>백엔드</a:t>
            </a:r>
            <a:r>
              <a:rPr lang="en-US" altLang="ko-KR" sz="280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2800"/>
              <a:t>비</a:t>
            </a:r>
            <a:r>
              <a:rPr lang="en-US" altLang="ko-KR" sz="2800"/>
              <a:t>SW(</a:t>
            </a:r>
            <a:r>
              <a:rPr lang="ko-KR" altLang="en-US" sz="2800"/>
              <a:t>전자</a:t>
            </a:r>
            <a:r>
              <a:rPr lang="en-US" altLang="ko-KR" sz="2800"/>
              <a:t>, </a:t>
            </a:r>
            <a:r>
              <a:rPr lang="ko-KR" altLang="en-US" sz="2800"/>
              <a:t>산업</a:t>
            </a:r>
            <a:r>
              <a:rPr lang="en-US" altLang="ko-KR" sz="2800"/>
              <a:t>)   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2800">
                <a:latin typeface="+mn-ea"/>
                <a:cs typeface="Pretendard SemiBold"/>
              </a:rPr>
              <a:t>다양한 프로젝트 경험</a:t>
            </a:r>
            <a:endParaRPr lang="en-US" altLang="ko-KR" sz="2800">
              <a:latin typeface="+mn-ea"/>
              <a:cs typeface="Pretendard SemiBold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ko-KR" altLang="en-US" sz="2800" err="1">
                <a:latin typeface="+mn-ea"/>
                <a:cs typeface="Pretendard SemiBold"/>
              </a:rPr>
              <a:t>해커톤</a:t>
            </a:r>
            <a:r>
              <a:rPr lang="en-US" altLang="ko-KR" sz="2800">
                <a:latin typeface="+mn-ea"/>
                <a:cs typeface="Pretendard SemiBold"/>
              </a:rPr>
              <a:t>,</a:t>
            </a:r>
            <a:r>
              <a:rPr lang="ko-KR" altLang="en-US" sz="2800">
                <a:latin typeface="+mn-ea"/>
                <a:cs typeface="Pretendard SemiBold"/>
              </a:rPr>
              <a:t> 메이커톤 경험</a:t>
            </a:r>
            <a:endParaRPr lang="en-US" altLang="ko-KR" sz="2800">
              <a:latin typeface="+mn-ea"/>
              <a:cs typeface="Pretendard SemiBold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ko-KR" altLang="en-US" sz="2800">
                <a:latin typeface="+mn-ea"/>
                <a:cs typeface="Pretendard SemiBold"/>
              </a:rPr>
              <a:t>웹</a:t>
            </a:r>
            <a:r>
              <a:rPr lang="en-US" altLang="ko-KR" sz="2800">
                <a:latin typeface="+mn-ea"/>
                <a:cs typeface="Pretendard SemiBold"/>
              </a:rPr>
              <a:t>/</a:t>
            </a:r>
            <a:r>
              <a:rPr lang="ko-KR" altLang="en-US" sz="2800">
                <a:latin typeface="+mn-ea"/>
                <a:cs typeface="Pretendard SemiBold"/>
              </a:rPr>
              <a:t>앱 디자인 경험</a:t>
            </a:r>
            <a:endParaRPr lang="en-US" altLang="ko-KR" sz="2800">
              <a:latin typeface="+mn-ea"/>
              <a:cs typeface="Pretendard SemiBold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ko-KR" altLang="en-US" sz="2800">
                <a:latin typeface="+mn-ea"/>
                <a:cs typeface="Pretendard SemiBold"/>
              </a:rPr>
              <a:t>데이터 분석 프로젝트</a:t>
            </a:r>
            <a:endParaRPr lang="en-US" altLang="ko-KR" sz="2800">
              <a:latin typeface="+mn-ea"/>
              <a:cs typeface="Pretendard SemiBold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ko-KR" sz="2800">
                <a:latin typeface="+mn-ea"/>
                <a:cs typeface="Pretendard SemiBold"/>
              </a:rPr>
              <a:t>GPT API </a:t>
            </a:r>
            <a:r>
              <a:rPr lang="ko-KR" altLang="en-US" sz="2800">
                <a:latin typeface="+mn-ea"/>
                <a:cs typeface="Pretendard SemiBold"/>
              </a:rPr>
              <a:t>활용 경험 보유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2800">
              <a:latin typeface="+mn-ea"/>
              <a:cs typeface="Pretendard SemiBold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2800">
                <a:latin typeface="+mn-ea"/>
                <a:cs typeface="Pretendard SemiBold"/>
              </a:rPr>
              <a:t>실제 효원상담원과의 미팅 및 피드백 반영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6529FA-4A8A-C7FB-7B51-D4C8F7D3601A}"/>
              </a:ext>
            </a:extLst>
          </p:cNvPr>
          <p:cNvSpPr txBox="1"/>
          <p:nvPr/>
        </p:nvSpPr>
        <p:spPr>
          <a:xfrm>
            <a:off x="3536951" y="2821354"/>
            <a:ext cx="95935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/>
              <a:t>감정 인터페이스 디자이너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265C84B-72A1-D0BF-760C-2B048296122D}"/>
              </a:ext>
            </a:extLst>
          </p:cNvPr>
          <p:cNvSpPr txBox="1"/>
          <p:nvPr/>
        </p:nvSpPr>
        <p:spPr>
          <a:xfrm>
            <a:off x="8139753" y="2871641"/>
            <a:ext cx="95935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/>
              <a:t>정서 경험 설계자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E8B0EA7-D95E-4D1C-7A02-54AAB902DF75}"/>
              </a:ext>
            </a:extLst>
          </p:cNvPr>
          <p:cNvSpPr txBox="1"/>
          <p:nvPr/>
        </p:nvSpPr>
        <p:spPr>
          <a:xfrm>
            <a:off x="3536951" y="6660928"/>
            <a:ext cx="95935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/>
              <a:t>정서 경험 설계자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FA35457-DD44-4EA3-5EB2-81633DFEAA05}"/>
              </a:ext>
            </a:extLst>
          </p:cNvPr>
          <p:cNvSpPr txBox="1"/>
          <p:nvPr/>
        </p:nvSpPr>
        <p:spPr>
          <a:xfrm>
            <a:off x="7986783" y="6668586"/>
            <a:ext cx="95935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/>
              <a:t>AI </a:t>
            </a:r>
            <a:r>
              <a:rPr lang="ko-KR" altLang="en-US"/>
              <a:t>감정 분석 매니저</a:t>
            </a:r>
          </a:p>
        </p:txBody>
      </p:sp>
    </p:spTree>
    <p:extLst>
      <p:ext uri="{BB962C8B-B14F-4D97-AF65-F5344CB8AC3E}">
        <p14:creationId xmlns:p14="http://schemas.microsoft.com/office/powerpoint/2010/main" val="5856503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4FBED2-897F-AA0B-5BDC-3B2A719FA6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꽃, 텍스트, 아동 미술, 식물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A20213EB-CF9D-B6DF-DC2A-8039B2C228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3878" y="3059173"/>
            <a:ext cx="3161468" cy="6840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52EA8F2C-A5B4-5F9A-578D-59AEFE4A87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2. </a:t>
            </a:r>
            <a:r>
              <a:rPr lang="ko-KR" altLang="en-US"/>
              <a:t>실현 및 구체화 계획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7A3A3E8-AC64-7097-8F8D-12CCE244DA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83591" y="1537067"/>
            <a:ext cx="8773059" cy="795437"/>
          </a:xfrm>
        </p:spPr>
        <p:txBody>
          <a:bodyPr/>
          <a:lstStyle/>
          <a:p>
            <a:pPr marL="457200" lvl="1" indent="0">
              <a:buNone/>
            </a:pPr>
            <a:endParaRPr lang="en-US" altLang="ko-KR" sz="4000" b="1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63F865-703A-8F74-14DF-B43E65F9FAA1}"/>
              </a:ext>
            </a:extLst>
          </p:cNvPr>
          <p:cNvSpPr txBox="1"/>
          <p:nvPr/>
        </p:nvSpPr>
        <p:spPr>
          <a:xfrm>
            <a:off x="525439" y="1580843"/>
            <a:ext cx="958947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Blip>
                <a:blip r:embed="rId4"/>
              </a:buBlip>
              <a:tabLst/>
              <a:defRPr/>
            </a:pPr>
            <a:r>
              <a:rPr kumimoji="0" lang="en-US" altLang="ko-KR" sz="4000" b="1" i="0" u="none" strike="noStrike" kern="1200" cap="none" spc="0" normalizeH="0" baseline="0" noProof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Pretendard SemiBold"/>
                <a:ea typeface="Pretendard SemiBold"/>
                <a:cs typeface="+mn-cs"/>
              </a:rPr>
              <a:t> </a:t>
            </a:r>
            <a:r>
              <a:rPr lang="en-US" altLang="ko-KR" sz="4000" b="1">
                <a:solidFill>
                  <a:srgbClr val="4472C4">
                    <a:lumMod val="75000"/>
                  </a:srgbClr>
                </a:solidFill>
                <a:latin typeface="Pretendard SemiBold"/>
                <a:ea typeface="Pretendard SemiBold"/>
              </a:rPr>
              <a:t>2</a:t>
            </a:r>
            <a:r>
              <a:rPr kumimoji="0" lang="en-US" altLang="ko-KR" sz="4000" b="1" i="0" u="none" strike="noStrike" kern="1200" cap="none" spc="0" normalizeH="0" baseline="0" noProof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Pretendard SemiBold"/>
                <a:ea typeface="Pretendard SemiBold"/>
                <a:cs typeface="+mn-cs"/>
              </a:rPr>
              <a:t>.4</a:t>
            </a:r>
            <a:r>
              <a:rPr lang="en-US" altLang="ko-KR" sz="4000" b="1">
                <a:solidFill>
                  <a:srgbClr val="4472C4">
                    <a:lumMod val="75000"/>
                  </a:srgbClr>
                </a:solidFill>
                <a:latin typeface="Pretendard SemiBold"/>
                <a:ea typeface="Pretendard SemiBold"/>
              </a:rPr>
              <a:t> </a:t>
            </a:r>
            <a:r>
              <a:rPr lang="ko-KR" altLang="en-US" sz="4000" b="1">
                <a:solidFill>
                  <a:srgbClr val="4472C4">
                    <a:lumMod val="75000"/>
                  </a:srgbClr>
                </a:solidFill>
                <a:latin typeface="Pretendard SemiBold"/>
                <a:ea typeface="Pretendard SemiBold"/>
              </a:rPr>
              <a:t>결과 예상 화면</a:t>
            </a:r>
            <a:endParaRPr kumimoji="0" lang="en-US" altLang="ko-KR" sz="4000" b="1" i="0" u="none" strike="noStrike" kern="1200" cap="none" spc="0" normalizeH="0" baseline="0" noProof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Pretendard SemiBold"/>
              <a:ea typeface="Pretendard SemiBold"/>
              <a:cs typeface="+mn-cs"/>
            </a:endParaRPr>
          </a:p>
        </p:txBody>
      </p:sp>
      <p:pic>
        <p:nvPicPr>
          <p:cNvPr id="7" name="그림 6" descr="텍스트, 스크린샷, 디자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47FA4F36-ECEF-7756-1FF4-18BFFF2E9F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69748" y="3089297"/>
            <a:ext cx="3161469" cy="6840002"/>
          </a:xfrm>
          <a:prstGeom prst="rect">
            <a:avLst/>
          </a:prstGeom>
        </p:spPr>
      </p:pic>
      <p:sp>
        <p:nvSpPr>
          <p:cNvPr id="8" name="사각형: 둥근 대각선 방향 모서리 7">
            <a:extLst>
              <a:ext uri="{FF2B5EF4-FFF2-40B4-BE49-F238E27FC236}">
                <a16:creationId xmlns:a16="http://schemas.microsoft.com/office/drawing/2014/main" id="{618F9787-8833-4625-6AB7-7D053F41069B}"/>
              </a:ext>
            </a:extLst>
          </p:cNvPr>
          <p:cNvSpPr/>
          <p:nvPr/>
        </p:nvSpPr>
        <p:spPr>
          <a:xfrm>
            <a:off x="1319997" y="9371896"/>
            <a:ext cx="3509229" cy="1114806"/>
          </a:xfrm>
          <a:prstGeom prst="round2Diag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>
                <a:solidFill>
                  <a:sysClr val="windowText" lastClr="000000"/>
                </a:solidFill>
                <a:latin typeface="+mn-ea"/>
              </a:rPr>
              <a:t>첫 시작 화면</a:t>
            </a:r>
            <a:endParaRPr lang="en-US" altLang="ko-KR" sz="2400">
              <a:solidFill>
                <a:sysClr val="windowText" lastClr="000000"/>
              </a:solidFill>
              <a:latin typeface="+mn-ea"/>
            </a:endParaRPr>
          </a:p>
        </p:txBody>
      </p:sp>
      <p:sp>
        <p:nvSpPr>
          <p:cNvPr id="9" name="사각형: 둥근 대각선 방향 모서리 8">
            <a:extLst>
              <a:ext uri="{FF2B5EF4-FFF2-40B4-BE49-F238E27FC236}">
                <a16:creationId xmlns:a16="http://schemas.microsoft.com/office/drawing/2014/main" id="{B7CECBEB-7C4A-6DCF-EAB5-66781E01FE9C}"/>
              </a:ext>
            </a:extLst>
          </p:cNvPr>
          <p:cNvSpPr/>
          <p:nvPr/>
        </p:nvSpPr>
        <p:spPr>
          <a:xfrm>
            <a:off x="5272225" y="9371896"/>
            <a:ext cx="3509229" cy="1114806"/>
          </a:xfrm>
          <a:prstGeom prst="round2Diag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>
                <a:solidFill>
                  <a:sysClr val="windowText" lastClr="000000"/>
                </a:solidFill>
                <a:latin typeface="+mn-ea"/>
              </a:rPr>
              <a:t>로그인 화면</a:t>
            </a:r>
            <a:endParaRPr lang="en-US" altLang="ko-KR" sz="2400">
              <a:solidFill>
                <a:sysClr val="windowText" lastClr="000000"/>
              </a:solidFill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FF6B168-3CF3-609D-2E22-8A86F889E5E4}"/>
              </a:ext>
            </a:extLst>
          </p:cNvPr>
          <p:cNvSpPr txBox="1"/>
          <p:nvPr/>
        </p:nvSpPr>
        <p:spPr>
          <a:xfrm>
            <a:off x="1023235" y="2288729"/>
            <a:ext cx="958947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 b="1">
                <a:solidFill>
                  <a:prstClr val="black"/>
                </a:solidFill>
                <a:latin typeface="Pretendard SemiBold"/>
                <a:ea typeface="Pretendard SemiBold"/>
              </a:rPr>
              <a:t>1</a:t>
            </a:r>
            <a:r>
              <a:rPr kumimoji="0" lang="en-US" altLang="ko-KR" sz="3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SemiBold"/>
                <a:ea typeface="Pretendard SemiBold"/>
                <a:cs typeface="+mn-cs"/>
              </a:rPr>
              <a:t>.</a:t>
            </a:r>
            <a:r>
              <a:rPr kumimoji="0" lang="ko-KR" altLang="en-US" sz="3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SemiBold"/>
                <a:ea typeface="Pretendard SemiBold"/>
                <a:cs typeface="+mn-cs"/>
              </a:rPr>
              <a:t>첫 사용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0B0029-B745-21B5-7729-DEFB69DC389E}"/>
              </a:ext>
            </a:extLst>
          </p:cNvPr>
          <p:cNvSpPr txBox="1"/>
          <p:nvPr/>
        </p:nvSpPr>
        <p:spPr>
          <a:xfrm>
            <a:off x="9656785" y="5143500"/>
            <a:ext cx="8199120" cy="1815882"/>
          </a:xfrm>
          <a:prstGeom prst="rect">
            <a:avLst/>
          </a:prstGeom>
          <a:noFill/>
          <a:ln>
            <a:solidFill>
              <a:srgbClr val="9BCBED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sz="2800"/>
              <a:t>당신의 감정 씨앗을 심는 첫 걸음</a:t>
            </a:r>
            <a:endParaRPr lang="en-US" altLang="ko-KR" sz="2800"/>
          </a:p>
          <a:p>
            <a:pPr algn="ctr"/>
            <a:endParaRPr lang="en-US" altLang="ko-KR" sz="2800"/>
          </a:p>
          <a:p>
            <a:pPr algn="ctr"/>
            <a:r>
              <a:rPr lang="ko-KR" altLang="en-US" sz="2800"/>
              <a:t>따뜻한 일러스트와 소셜 로그인으로 </a:t>
            </a:r>
            <a:endParaRPr lang="en-US" altLang="ko-KR" sz="2800"/>
          </a:p>
          <a:p>
            <a:pPr algn="ctr"/>
            <a:r>
              <a:rPr lang="ko-KR" altLang="en-US" sz="2800"/>
              <a:t>정서적 진입 장벽을 낮췄습니다</a:t>
            </a:r>
            <a:r>
              <a:rPr lang="en-US" altLang="ko-KR" sz="2800"/>
              <a:t>.</a:t>
            </a:r>
            <a:endParaRPr lang="ko-KR" altLang="en-US" sz="2800"/>
          </a:p>
        </p:txBody>
      </p:sp>
    </p:spTree>
    <p:extLst>
      <p:ext uri="{BB962C8B-B14F-4D97-AF65-F5344CB8AC3E}">
        <p14:creationId xmlns:p14="http://schemas.microsoft.com/office/powerpoint/2010/main" val="12522146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15E233-807E-5E76-5177-22EA1ED62D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텍스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48A6383-16FC-56DA-6D33-C90955A38D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8860" y="2873504"/>
            <a:ext cx="3158867" cy="6840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94A54A8-857F-E127-20E2-8F09FCD65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2. </a:t>
            </a:r>
            <a:r>
              <a:rPr lang="ko-KR" altLang="en-US"/>
              <a:t>실현 및 구체화 계획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2EAF96-4FC5-0235-7EBD-EFCF22C7A45A}"/>
              </a:ext>
            </a:extLst>
          </p:cNvPr>
          <p:cNvSpPr txBox="1"/>
          <p:nvPr/>
        </p:nvSpPr>
        <p:spPr>
          <a:xfrm>
            <a:off x="525439" y="1580843"/>
            <a:ext cx="958947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Blip>
                <a:blip r:embed="rId4"/>
              </a:buBlip>
              <a:tabLst/>
              <a:defRPr/>
            </a:pPr>
            <a:r>
              <a:rPr kumimoji="0" lang="en-US" altLang="ko-KR" sz="4000" b="1" i="0" u="none" strike="noStrike" kern="1200" cap="none" spc="0" normalizeH="0" baseline="0" noProof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Pretendard SemiBold"/>
                <a:ea typeface="Pretendard SemiBold"/>
                <a:cs typeface="+mn-cs"/>
              </a:rPr>
              <a:t> </a:t>
            </a:r>
            <a:r>
              <a:rPr lang="en-US" altLang="ko-KR" sz="4000" b="1">
                <a:solidFill>
                  <a:srgbClr val="4472C4">
                    <a:lumMod val="75000"/>
                  </a:srgbClr>
                </a:solidFill>
                <a:latin typeface="Pretendard SemiBold"/>
                <a:ea typeface="Pretendard SemiBold"/>
              </a:rPr>
              <a:t>2</a:t>
            </a:r>
            <a:r>
              <a:rPr kumimoji="0" lang="en-US" altLang="ko-KR" sz="4000" b="1" i="0" u="none" strike="noStrike" kern="1200" cap="none" spc="0" normalizeH="0" baseline="0" noProof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Pretendard SemiBold"/>
                <a:ea typeface="Pretendard SemiBold"/>
                <a:cs typeface="+mn-cs"/>
              </a:rPr>
              <a:t>.4</a:t>
            </a:r>
            <a:r>
              <a:rPr lang="en-US" altLang="ko-KR" sz="4000" b="1">
                <a:solidFill>
                  <a:srgbClr val="4472C4">
                    <a:lumMod val="75000"/>
                  </a:srgbClr>
                </a:solidFill>
                <a:latin typeface="Pretendard SemiBold"/>
                <a:ea typeface="Pretendard SemiBold"/>
              </a:rPr>
              <a:t> </a:t>
            </a:r>
            <a:r>
              <a:rPr lang="ko-KR" altLang="en-US" sz="4000" b="1">
                <a:solidFill>
                  <a:srgbClr val="4472C4">
                    <a:lumMod val="75000"/>
                  </a:srgbClr>
                </a:solidFill>
                <a:latin typeface="Pretendard SemiBold"/>
                <a:ea typeface="Pretendard SemiBold"/>
              </a:rPr>
              <a:t>결과 예상 화면</a:t>
            </a:r>
            <a:endParaRPr kumimoji="0" lang="en-US" altLang="ko-KR" sz="4000" b="1" i="0" u="none" strike="noStrike" kern="1200" cap="none" spc="0" normalizeH="0" baseline="0" noProof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Pretendard SemiBold"/>
              <a:ea typeface="Pretendard SemiBold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263ABC9-4FE4-6818-EAA4-1CB947329C40}"/>
              </a:ext>
            </a:extLst>
          </p:cNvPr>
          <p:cNvSpPr txBox="1"/>
          <p:nvPr/>
        </p:nvSpPr>
        <p:spPr>
          <a:xfrm>
            <a:off x="1023235" y="2288729"/>
            <a:ext cx="958947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/>
              <a:t>2. </a:t>
            </a:r>
            <a:r>
              <a:rPr lang="ko-KR" altLang="en-US" sz="3200" err="1"/>
              <a:t>홈화면</a:t>
            </a:r>
            <a:r>
              <a:rPr lang="ko-KR" altLang="en-US" sz="3200"/>
              <a:t> 및 </a:t>
            </a:r>
            <a:r>
              <a:rPr lang="ko-KR" altLang="en-US" sz="3200" err="1"/>
              <a:t>캘린더뷰</a:t>
            </a:r>
            <a:endParaRPr kumimoji="0" lang="ko-KR" altLang="en-US" sz="3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 SemiBold"/>
              <a:ea typeface="Pretendard SemiBold"/>
              <a:cs typeface="+mn-cs"/>
            </a:endParaRPr>
          </a:p>
        </p:txBody>
      </p:sp>
      <p:pic>
        <p:nvPicPr>
          <p:cNvPr id="6" name="그림 5" descr="텍스트, 스크린샷, 폰트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8B4132D-1F09-957C-8A94-B3E7339A4D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31836" y="2893800"/>
            <a:ext cx="3407506" cy="681970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F5D2766-D8E7-6AEC-84F7-1FD36410B673}"/>
              </a:ext>
            </a:extLst>
          </p:cNvPr>
          <p:cNvSpPr txBox="1"/>
          <p:nvPr/>
        </p:nvSpPr>
        <p:spPr>
          <a:xfrm>
            <a:off x="9669439" y="4960620"/>
            <a:ext cx="8199120" cy="2246769"/>
          </a:xfrm>
          <a:prstGeom prst="rect">
            <a:avLst/>
          </a:prstGeom>
          <a:noFill/>
          <a:ln>
            <a:solidFill>
              <a:srgbClr val="9BCBED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sz="2800"/>
              <a:t>감정 기록은 날짜별로 자동 정리되며</a:t>
            </a:r>
            <a:r>
              <a:rPr lang="en-US" altLang="ko-KR" sz="2800"/>
              <a:t>, </a:t>
            </a:r>
          </a:p>
          <a:p>
            <a:pPr algn="ctr"/>
            <a:r>
              <a:rPr lang="ko-KR" altLang="en-US" sz="2800"/>
              <a:t>캘린더 형식으로 손쉽게 회고 가능함</a:t>
            </a:r>
            <a:r>
              <a:rPr lang="en-US" altLang="ko-KR" sz="2800"/>
              <a:t>.</a:t>
            </a:r>
          </a:p>
          <a:p>
            <a:pPr algn="ctr"/>
            <a:endParaRPr lang="en-US" altLang="ko-KR" sz="2800"/>
          </a:p>
          <a:p>
            <a:pPr algn="ctr"/>
            <a:r>
              <a:rPr lang="ko-KR" altLang="en-US" sz="2800"/>
              <a:t>과거 감정 흐름을 한눈에 확인하며 </a:t>
            </a:r>
            <a:endParaRPr lang="en-US" altLang="ko-KR" sz="2800"/>
          </a:p>
          <a:p>
            <a:pPr algn="ctr"/>
            <a:r>
              <a:rPr lang="ko-KR" altLang="en-US" sz="2800"/>
              <a:t>정서적 성찰을 돕는 구조로 설계됨</a:t>
            </a:r>
            <a:r>
              <a:rPr lang="en-US" altLang="ko-KR" sz="2800"/>
              <a:t>.</a:t>
            </a:r>
            <a:endParaRPr lang="ko-KR" altLang="en-US" sz="2800"/>
          </a:p>
        </p:txBody>
      </p:sp>
      <p:sp>
        <p:nvSpPr>
          <p:cNvPr id="18" name="Rectangle 1">
            <a:extLst>
              <a:ext uri="{FF2B5EF4-FFF2-40B4-BE49-F238E27FC236}">
                <a16:creationId xmlns:a16="http://schemas.microsoft.com/office/drawing/2014/main" id="{CD4D1347-DE5C-F4E8-9FE5-8BE070ADB8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감정 기록은 날짜별로 자동 정리되며, 캘린더 형식으로 손쉽게 회고 가능함.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과거 감정 흐름을 한눈에 확인하며 정서적 성찰을 돕는 구조로 설계됨.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67A12432-0287-CF96-D292-3653BCA8E19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53178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F51084-19F7-A908-36B0-6068E2AD83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70ADB1-AB0C-32CC-2E68-F0ABC58DB1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2. </a:t>
            </a:r>
            <a:r>
              <a:rPr lang="ko-KR" altLang="en-US"/>
              <a:t>실현 및 구체화 계획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BB39F6-8BC6-E2EE-C93B-53A64ACE1A51}"/>
              </a:ext>
            </a:extLst>
          </p:cNvPr>
          <p:cNvSpPr txBox="1"/>
          <p:nvPr/>
        </p:nvSpPr>
        <p:spPr>
          <a:xfrm>
            <a:off x="525439" y="1580843"/>
            <a:ext cx="958947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Blip>
                <a:blip r:embed="rId3"/>
              </a:buBlip>
              <a:tabLst/>
              <a:defRPr/>
            </a:pPr>
            <a:r>
              <a:rPr kumimoji="0" lang="en-US" altLang="ko-KR" sz="4000" b="1" i="0" u="none" strike="noStrike" kern="1200" cap="none" spc="0" normalizeH="0" baseline="0" noProof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Pretendard SemiBold"/>
                <a:ea typeface="Pretendard SemiBold"/>
                <a:cs typeface="+mn-cs"/>
              </a:rPr>
              <a:t> </a:t>
            </a:r>
            <a:r>
              <a:rPr lang="en-US" altLang="ko-KR" sz="4000" b="1">
                <a:solidFill>
                  <a:srgbClr val="4472C4">
                    <a:lumMod val="75000"/>
                  </a:srgbClr>
                </a:solidFill>
                <a:latin typeface="Pretendard SemiBold"/>
                <a:ea typeface="Pretendard SemiBold"/>
              </a:rPr>
              <a:t>2</a:t>
            </a:r>
            <a:r>
              <a:rPr kumimoji="0" lang="en-US" altLang="ko-KR" sz="4000" b="1" i="0" u="none" strike="noStrike" kern="1200" cap="none" spc="0" normalizeH="0" baseline="0" noProof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Pretendard SemiBold"/>
                <a:ea typeface="Pretendard SemiBold"/>
                <a:cs typeface="+mn-cs"/>
              </a:rPr>
              <a:t>.4</a:t>
            </a:r>
            <a:r>
              <a:rPr lang="en-US" altLang="ko-KR" sz="4000" b="1">
                <a:solidFill>
                  <a:srgbClr val="4472C4">
                    <a:lumMod val="75000"/>
                  </a:srgbClr>
                </a:solidFill>
                <a:latin typeface="Pretendard SemiBold"/>
                <a:ea typeface="Pretendard SemiBold"/>
              </a:rPr>
              <a:t> </a:t>
            </a:r>
            <a:r>
              <a:rPr lang="ko-KR" altLang="en-US" sz="4000" b="1">
                <a:solidFill>
                  <a:srgbClr val="4472C4">
                    <a:lumMod val="75000"/>
                  </a:srgbClr>
                </a:solidFill>
                <a:latin typeface="Pretendard SemiBold"/>
                <a:ea typeface="Pretendard SemiBold"/>
              </a:rPr>
              <a:t>결과 예상 화면</a:t>
            </a:r>
            <a:endParaRPr kumimoji="0" lang="en-US" altLang="ko-KR" sz="4000" b="1" i="0" u="none" strike="noStrike" kern="1200" cap="none" spc="0" normalizeH="0" baseline="0" noProof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Pretendard SemiBold"/>
              <a:ea typeface="Pretendard SemiBold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20BE5A2-8E36-38AC-8617-1AD67FADDADF}"/>
              </a:ext>
            </a:extLst>
          </p:cNvPr>
          <p:cNvSpPr txBox="1"/>
          <p:nvPr/>
        </p:nvSpPr>
        <p:spPr>
          <a:xfrm>
            <a:off x="1023235" y="2288729"/>
            <a:ext cx="958947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/>
              <a:t>3. </a:t>
            </a:r>
            <a:r>
              <a:rPr lang="ko-KR" altLang="en-US" sz="3200"/>
              <a:t>마음 정원</a:t>
            </a:r>
            <a:endParaRPr kumimoji="0" lang="ko-KR" altLang="en-US" sz="3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 SemiBold"/>
              <a:ea typeface="Pretendard SemiBold"/>
              <a:cs typeface="+mn-cs"/>
            </a:endParaRPr>
          </a:p>
        </p:txBody>
      </p:sp>
      <p:pic>
        <p:nvPicPr>
          <p:cNvPr id="13" name="그림 12" descr="텍스트, 스크린샷, 디자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A6630D61-EE54-3D43-20D5-FA23F366D0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4157" y="3091786"/>
            <a:ext cx="3158867" cy="6840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03410DF-AC43-E222-6813-53D61BE61314}"/>
              </a:ext>
            </a:extLst>
          </p:cNvPr>
          <p:cNvSpPr txBox="1"/>
          <p:nvPr/>
        </p:nvSpPr>
        <p:spPr>
          <a:xfrm>
            <a:off x="9428185" y="5326380"/>
            <a:ext cx="8199120" cy="2246769"/>
          </a:xfrm>
          <a:prstGeom prst="rect">
            <a:avLst/>
          </a:prstGeom>
          <a:noFill/>
          <a:ln>
            <a:solidFill>
              <a:srgbClr val="9BCBED"/>
            </a:solidFill>
          </a:ln>
        </p:spPr>
        <p:txBody>
          <a:bodyPr wrap="square">
            <a:spAutoFit/>
          </a:bodyPr>
          <a:lstStyle/>
          <a:p>
            <a:pPr>
              <a:buNone/>
            </a:pPr>
            <a:r>
              <a:rPr lang="ko-KR" altLang="en-US" sz="2800"/>
              <a:t>감정 기록이 씨앗</a:t>
            </a:r>
            <a:r>
              <a:rPr lang="en-US" altLang="ko-KR" sz="2800"/>
              <a:t>, </a:t>
            </a:r>
            <a:r>
              <a:rPr lang="ko-KR" altLang="en-US" sz="2800"/>
              <a:t>꽃</a:t>
            </a:r>
            <a:r>
              <a:rPr lang="en-US" altLang="ko-KR" sz="2800"/>
              <a:t>, </a:t>
            </a:r>
            <a:r>
              <a:rPr lang="ko-KR" altLang="en-US" sz="2800"/>
              <a:t>열매 등 시각 오브젝트로 표현되어 성장하는 정서 공간임</a:t>
            </a:r>
            <a:r>
              <a:rPr lang="en-US" altLang="ko-KR" sz="2800"/>
              <a:t>.</a:t>
            </a:r>
          </a:p>
          <a:p>
            <a:endParaRPr lang="en-US" altLang="ko-KR" sz="2800"/>
          </a:p>
          <a:p>
            <a:r>
              <a:rPr lang="ko-KR" altLang="en-US" sz="2800"/>
              <a:t>아이템 구매와 정원 꾸미기를 통해 감정 관리를 게임처럼 지속적으로 유도함</a:t>
            </a:r>
            <a:r>
              <a:rPr lang="en-US" altLang="ko-KR" sz="2800"/>
              <a:t>.</a:t>
            </a:r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F4EBDF72-2D91-D84B-66CC-4EAD3F3332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감정 기록이 씨앗, 꽃, 열매 등 시각 오브젝트로 표현되어 성장하는 정서 공간임.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아이템 구매와 정원 꾸미기를 통해 감정 관리를 게임처럼 지속적으로 유도함.</a:t>
            </a:r>
          </a:p>
        </p:txBody>
      </p:sp>
    </p:spTree>
    <p:extLst>
      <p:ext uri="{BB962C8B-B14F-4D97-AF65-F5344CB8AC3E}">
        <p14:creationId xmlns:p14="http://schemas.microsoft.com/office/powerpoint/2010/main" val="42109089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17C7AB-01AC-63E6-155C-7A83CE8FE6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961BB3-96D5-6599-2D96-A5A48FF234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2. </a:t>
            </a:r>
            <a:r>
              <a:rPr lang="ko-KR" altLang="en-US"/>
              <a:t>실현 및 구체화 계획</a:t>
            </a:r>
          </a:p>
        </p:txBody>
      </p:sp>
      <p:pic>
        <p:nvPicPr>
          <p:cNvPr id="10" name="그림 9" descr="텍스트, 스크린샷, 클립아트, 만화 영화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68B0038-C923-D8A5-B68A-B7878A444A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9161" y="3270203"/>
            <a:ext cx="2992611" cy="6480000"/>
          </a:xfrm>
          <a:prstGeom prst="rect">
            <a:avLst/>
          </a:prstGeom>
        </p:spPr>
      </p:pic>
      <p:pic>
        <p:nvPicPr>
          <p:cNvPr id="11" name="그림 10" descr="텍스트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21FA09F-22F0-A913-24EA-B05D9CE3EA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2417" y="3270203"/>
            <a:ext cx="2992611" cy="6480000"/>
          </a:xfrm>
          <a:prstGeom prst="rect">
            <a:avLst/>
          </a:prstGeom>
        </p:spPr>
      </p:pic>
      <p:pic>
        <p:nvPicPr>
          <p:cNvPr id="12" name="그림 11" descr="텍스트, 스크린샷, 폰트, 휴대 전화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8178671-1066-5543-3C33-547FD95BEC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05673" y="3270203"/>
            <a:ext cx="2992610" cy="6480000"/>
          </a:xfrm>
          <a:prstGeom prst="rect">
            <a:avLst/>
          </a:prstGeom>
        </p:spPr>
      </p:pic>
      <p:pic>
        <p:nvPicPr>
          <p:cNvPr id="13" name="그림 12" descr="텍스트, 스크린샷, 폰트, 원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85125F1-29C6-DA7B-1AFA-D0894D2033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528434" y="3270203"/>
            <a:ext cx="2987405" cy="6480000"/>
          </a:xfrm>
          <a:prstGeom prst="rect">
            <a:avLst/>
          </a:prstGeom>
        </p:spPr>
      </p:pic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7346E859-4226-1265-6571-CA1AB06EF30E}"/>
              </a:ext>
            </a:extLst>
          </p:cNvPr>
          <p:cNvSpPr/>
          <p:nvPr/>
        </p:nvSpPr>
        <p:spPr>
          <a:xfrm>
            <a:off x="8202707" y="1572858"/>
            <a:ext cx="9062058" cy="1316382"/>
          </a:xfrm>
          <a:prstGeom prst="roundRect">
            <a:avLst>
              <a:gd name="adj" fmla="val 8948"/>
            </a:avLst>
          </a:prstGeom>
          <a:solidFill>
            <a:srgbClr val="F7F4F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ysClr val="windowText" lastClr="000000"/>
                </a:solidFill>
                <a:latin typeface="+mn-ea"/>
              </a:rPr>
              <a:t>간단한 질문으로 상태 파악</a:t>
            </a:r>
            <a:endParaRPr lang="en-US" altLang="ko-KR" sz="2400">
              <a:solidFill>
                <a:sysClr val="windowText" lastClr="000000"/>
              </a:solidFill>
              <a:latin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ysClr val="windowText" lastClr="000000"/>
                </a:solidFill>
                <a:latin typeface="+mn-ea"/>
              </a:rPr>
              <a:t>감정 표현에 익숙하지 않은 사용자도 자연스럽게 감정을 정리</a:t>
            </a:r>
            <a:endParaRPr lang="en-US" altLang="ko-KR" sz="2400">
              <a:solidFill>
                <a:sysClr val="windowText" lastClr="000000"/>
              </a:solidFill>
              <a:latin typeface="+mn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5DFDDCF-C4A1-2C5D-7530-E98F684D7718}"/>
              </a:ext>
            </a:extLst>
          </p:cNvPr>
          <p:cNvSpPr txBox="1"/>
          <p:nvPr/>
        </p:nvSpPr>
        <p:spPr>
          <a:xfrm>
            <a:off x="525439" y="1580843"/>
            <a:ext cx="958947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Blip>
                <a:blip r:embed="rId6"/>
              </a:buBlip>
              <a:tabLst/>
              <a:defRPr/>
            </a:pPr>
            <a:r>
              <a:rPr kumimoji="0" lang="en-US" altLang="ko-KR" sz="4000" b="1" i="0" u="none" strike="noStrike" kern="1200" cap="none" spc="0" normalizeH="0" baseline="0" noProof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Pretendard SemiBold"/>
                <a:ea typeface="Pretendard SemiBold"/>
                <a:cs typeface="+mn-cs"/>
              </a:rPr>
              <a:t> </a:t>
            </a:r>
            <a:r>
              <a:rPr lang="en-US" altLang="ko-KR" sz="4000" b="1">
                <a:solidFill>
                  <a:srgbClr val="4472C4">
                    <a:lumMod val="75000"/>
                  </a:srgbClr>
                </a:solidFill>
                <a:latin typeface="Pretendard SemiBold"/>
                <a:ea typeface="Pretendard SemiBold"/>
              </a:rPr>
              <a:t>2</a:t>
            </a:r>
            <a:r>
              <a:rPr kumimoji="0" lang="en-US" altLang="ko-KR" sz="4000" b="1" i="0" u="none" strike="noStrike" kern="1200" cap="none" spc="0" normalizeH="0" baseline="0" noProof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Pretendard SemiBold"/>
                <a:ea typeface="Pretendard SemiBold"/>
                <a:cs typeface="+mn-cs"/>
              </a:rPr>
              <a:t>.4</a:t>
            </a:r>
            <a:r>
              <a:rPr lang="en-US" altLang="ko-KR" sz="4000" b="1">
                <a:solidFill>
                  <a:srgbClr val="4472C4">
                    <a:lumMod val="75000"/>
                  </a:srgbClr>
                </a:solidFill>
                <a:latin typeface="Pretendard SemiBold"/>
                <a:ea typeface="Pretendard SemiBold"/>
              </a:rPr>
              <a:t> </a:t>
            </a:r>
            <a:r>
              <a:rPr lang="ko-KR" altLang="en-US" sz="4000" b="1">
                <a:solidFill>
                  <a:srgbClr val="4472C4">
                    <a:lumMod val="75000"/>
                  </a:srgbClr>
                </a:solidFill>
                <a:latin typeface="Pretendard SemiBold"/>
                <a:ea typeface="Pretendard SemiBold"/>
              </a:rPr>
              <a:t>결과 예상 화면</a:t>
            </a:r>
            <a:endParaRPr kumimoji="0" lang="en-US" altLang="ko-KR" sz="4000" b="1" i="0" u="none" strike="noStrike" kern="1200" cap="none" spc="0" normalizeH="0" baseline="0" noProof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Pretendard SemiBold"/>
              <a:ea typeface="Pretendard SemiBold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6A642A6-77CB-C8B6-24B5-8E7611CAAC2B}"/>
              </a:ext>
            </a:extLst>
          </p:cNvPr>
          <p:cNvSpPr txBox="1"/>
          <p:nvPr/>
        </p:nvSpPr>
        <p:spPr>
          <a:xfrm>
            <a:off x="1023235" y="2288729"/>
            <a:ext cx="958947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rPr>
              <a:t>4.</a:t>
            </a:r>
            <a:r>
              <a:rPr kumimoji="0" lang="ko-KR" altLang="en-US" sz="320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rPr>
              <a:t>일상 속 음성 일기 작성 </a:t>
            </a:r>
            <a:r>
              <a:rPr kumimoji="0" lang="en-US" altLang="ko-KR" sz="320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rPr>
              <a:t>(</a:t>
            </a:r>
            <a:r>
              <a:rPr kumimoji="0" lang="ko-KR" altLang="en-US" sz="320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rPr>
              <a:t>주요 기능 활용</a:t>
            </a:r>
            <a:r>
              <a:rPr kumimoji="0" lang="en-US" altLang="ko-KR" sz="320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rPr>
              <a:t>)</a:t>
            </a:r>
            <a:endParaRPr kumimoji="0" lang="ko-KR" altLang="en-US" sz="320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015C8A9-4427-EE4D-6B58-E4163B2E0B2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97351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8E5CE0-40C0-9BED-9393-233F74D994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527D87-F373-BF6B-8C20-7699AB109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2. </a:t>
            </a:r>
            <a:r>
              <a:rPr lang="ko-KR" altLang="en-US"/>
              <a:t>실현 및 구체화 계획</a:t>
            </a:r>
          </a:p>
        </p:txBody>
      </p:sp>
      <p:pic>
        <p:nvPicPr>
          <p:cNvPr id="8" name="그림 7" descr="텍스트, 스크린샷, 도표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B8FAB80-2C56-2F88-AF46-39BF0C1D09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235" y="3209764"/>
            <a:ext cx="2992611" cy="6480000"/>
          </a:xfrm>
          <a:prstGeom prst="rect">
            <a:avLst/>
          </a:prstGeom>
        </p:spPr>
      </p:pic>
      <p:pic>
        <p:nvPicPr>
          <p:cNvPr id="9" name="그림 8" descr="텍스트, 스크린샷, 도표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A402137-8D1C-057A-91E8-53BDF13532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1179" y="3209764"/>
            <a:ext cx="2992611" cy="6480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352B79A-366D-F0E9-C3E5-A6028CE0B250}"/>
              </a:ext>
            </a:extLst>
          </p:cNvPr>
          <p:cNvSpPr txBox="1"/>
          <p:nvPr/>
        </p:nvSpPr>
        <p:spPr>
          <a:xfrm>
            <a:off x="9428185" y="5326380"/>
            <a:ext cx="8199120" cy="2246769"/>
          </a:xfrm>
          <a:prstGeom prst="rect">
            <a:avLst/>
          </a:prstGeom>
          <a:noFill/>
          <a:ln>
            <a:solidFill>
              <a:srgbClr val="9BCBED"/>
            </a:solidFill>
          </a:ln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ko-KR" altLang="en-US" sz="2800"/>
              <a:t>감정 빈도</a:t>
            </a:r>
            <a:r>
              <a:rPr lang="en-US" altLang="ko-KR" sz="2800"/>
              <a:t>(</a:t>
            </a:r>
            <a:r>
              <a:rPr lang="ko-KR" altLang="en-US" sz="2800"/>
              <a:t>원형 차트</a:t>
            </a:r>
            <a:r>
              <a:rPr lang="en-US" altLang="ko-KR" sz="2800"/>
              <a:t>)</a:t>
            </a:r>
          </a:p>
          <a:p>
            <a:pPr algn="ctr">
              <a:buNone/>
            </a:pPr>
            <a:r>
              <a:rPr lang="ko-KR" altLang="en-US" sz="2800"/>
              <a:t>변화 추이</a:t>
            </a:r>
            <a:r>
              <a:rPr lang="en-US" altLang="ko-KR" sz="2800"/>
              <a:t>(</a:t>
            </a:r>
            <a:r>
              <a:rPr lang="ko-KR" altLang="en-US" sz="2800"/>
              <a:t>선형 그래프</a:t>
            </a:r>
            <a:r>
              <a:rPr lang="en-US" altLang="ko-KR" sz="2800"/>
              <a:t>)</a:t>
            </a:r>
            <a:r>
              <a:rPr lang="ko-KR" altLang="en-US" sz="2800"/>
              <a:t>를 통해 시각적 피드백 제공</a:t>
            </a:r>
            <a:r>
              <a:rPr lang="en-US" altLang="ko-KR" sz="2800"/>
              <a:t>.</a:t>
            </a:r>
          </a:p>
          <a:p>
            <a:pPr algn="ctr">
              <a:buNone/>
            </a:pPr>
            <a:endParaRPr lang="en-US" altLang="ko-KR" sz="2800"/>
          </a:p>
          <a:p>
            <a:pPr algn="ctr"/>
            <a:r>
              <a:rPr lang="ko-KR" altLang="en-US" sz="2800"/>
              <a:t>불안도</a:t>
            </a:r>
            <a:r>
              <a:rPr lang="en-US" altLang="ko-KR" sz="2800"/>
              <a:t>, </a:t>
            </a:r>
            <a:r>
              <a:rPr lang="ko-KR" altLang="en-US" sz="2800"/>
              <a:t>에너지 등 주요 정서 지표도 함께 분석해 </a:t>
            </a:r>
            <a:endParaRPr lang="en-US" altLang="ko-KR" sz="2800"/>
          </a:p>
          <a:p>
            <a:pPr algn="ctr"/>
            <a:r>
              <a:rPr lang="ko-KR" altLang="en-US" sz="2800"/>
              <a:t>자기 이해를 </a:t>
            </a:r>
            <a:r>
              <a:rPr lang="ko-KR" altLang="en-US" sz="2800" err="1"/>
              <a:t>도와줌</a:t>
            </a:r>
            <a:r>
              <a:rPr lang="en-US" altLang="ko-KR" sz="2800"/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D867DE-F42A-09A3-5265-53E4ECE0F710}"/>
              </a:ext>
            </a:extLst>
          </p:cNvPr>
          <p:cNvSpPr txBox="1"/>
          <p:nvPr/>
        </p:nvSpPr>
        <p:spPr>
          <a:xfrm>
            <a:off x="1023235" y="2288729"/>
            <a:ext cx="958947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>
                <a:solidFill>
                  <a:prstClr val="black"/>
                </a:solidFill>
                <a:latin typeface="+mn-ea"/>
              </a:rPr>
              <a:t>5. </a:t>
            </a:r>
            <a:r>
              <a:rPr lang="ko-KR" altLang="en-US" sz="3200">
                <a:solidFill>
                  <a:prstClr val="black"/>
                </a:solidFill>
                <a:latin typeface="+mn-ea"/>
              </a:rPr>
              <a:t>통계 화면</a:t>
            </a:r>
            <a:endParaRPr kumimoji="0" lang="ko-KR" altLang="en-US" sz="320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3BA6B94-7100-40ED-CA29-346F5DB6061E}"/>
              </a:ext>
            </a:extLst>
          </p:cNvPr>
          <p:cNvSpPr txBox="1"/>
          <p:nvPr/>
        </p:nvSpPr>
        <p:spPr>
          <a:xfrm>
            <a:off x="525439" y="1580843"/>
            <a:ext cx="958947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Blip>
                <a:blip r:embed="rId4"/>
              </a:buBlip>
              <a:tabLst/>
              <a:defRPr/>
            </a:pPr>
            <a:r>
              <a:rPr kumimoji="0" lang="en-US" altLang="ko-KR" sz="4000" b="1" i="0" u="none" strike="noStrike" kern="1200" cap="none" spc="0" normalizeH="0" baseline="0" noProof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Pretendard SemiBold"/>
                <a:ea typeface="Pretendard SemiBold"/>
                <a:cs typeface="+mn-cs"/>
              </a:rPr>
              <a:t> </a:t>
            </a:r>
            <a:r>
              <a:rPr lang="en-US" altLang="ko-KR" sz="4000" b="1">
                <a:solidFill>
                  <a:srgbClr val="4472C4">
                    <a:lumMod val="75000"/>
                  </a:srgbClr>
                </a:solidFill>
                <a:latin typeface="Pretendard SemiBold"/>
                <a:ea typeface="Pretendard SemiBold"/>
              </a:rPr>
              <a:t>2</a:t>
            </a:r>
            <a:r>
              <a:rPr kumimoji="0" lang="en-US" altLang="ko-KR" sz="4000" b="1" i="0" u="none" strike="noStrike" kern="1200" cap="none" spc="0" normalizeH="0" baseline="0" noProof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Pretendard SemiBold"/>
                <a:ea typeface="Pretendard SemiBold"/>
                <a:cs typeface="+mn-cs"/>
              </a:rPr>
              <a:t>.4</a:t>
            </a:r>
            <a:r>
              <a:rPr lang="en-US" altLang="ko-KR" sz="4000" b="1">
                <a:solidFill>
                  <a:srgbClr val="4472C4">
                    <a:lumMod val="75000"/>
                  </a:srgbClr>
                </a:solidFill>
                <a:latin typeface="Pretendard SemiBold"/>
                <a:ea typeface="Pretendard SemiBold"/>
              </a:rPr>
              <a:t> </a:t>
            </a:r>
            <a:r>
              <a:rPr lang="ko-KR" altLang="en-US" sz="4000" b="1">
                <a:solidFill>
                  <a:srgbClr val="4472C4">
                    <a:lumMod val="75000"/>
                  </a:srgbClr>
                </a:solidFill>
                <a:latin typeface="Pretendard SemiBold"/>
                <a:ea typeface="Pretendard SemiBold"/>
              </a:rPr>
              <a:t>결과 예상 화면</a:t>
            </a:r>
            <a:endParaRPr kumimoji="0" lang="en-US" altLang="ko-KR" sz="4000" b="1" i="0" u="none" strike="noStrike" kern="1200" cap="none" spc="0" normalizeH="0" baseline="0" noProof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Pretendard SemiBold"/>
              <a:ea typeface="Pretendard SemiBold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513274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A8E81E-5686-09CE-FB6D-157BB089B6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DCB189-3248-AD15-4BEB-58EDE2F31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2. </a:t>
            </a:r>
            <a:r>
              <a:rPr lang="ko-KR" altLang="en-US"/>
              <a:t>실현 및 구체화 계획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A842E9F-4C22-7F80-608C-D3AE6F7254AC}"/>
              </a:ext>
            </a:extLst>
          </p:cNvPr>
          <p:cNvSpPr txBox="1"/>
          <p:nvPr/>
        </p:nvSpPr>
        <p:spPr>
          <a:xfrm>
            <a:off x="525439" y="1580843"/>
            <a:ext cx="958947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Blip>
                <a:blip r:embed="rId2"/>
              </a:buBlip>
              <a:tabLst/>
              <a:defRPr/>
            </a:pPr>
            <a:r>
              <a:rPr kumimoji="0" lang="en-US" altLang="ko-KR" sz="4000" b="1" i="0" u="none" strike="noStrike" kern="1200" cap="none" spc="0" normalizeH="0" baseline="0" noProof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Pretendard SemiBold"/>
                <a:ea typeface="Pretendard SemiBold"/>
                <a:cs typeface="+mn-cs"/>
              </a:rPr>
              <a:t> </a:t>
            </a:r>
            <a:r>
              <a:rPr lang="en-US" altLang="ko-KR" sz="4000" b="1">
                <a:solidFill>
                  <a:srgbClr val="4472C4">
                    <a:lumMod val="75000"/>
                  </a:srgbClr>
                </a:solidFill>
                <a:latin typeface="Pretendard SemiBold"/>
                <a:ea typeface="Pretendard SemiBold"/>
              </a:rPr>
              <a:t>2</a:t>
            </a:r>
            <a:r>
              <a:rPr kumimoji="0" lang="en-US" altLang="ko-KR" sz="4000" b="1" i="0" u="none" strike="noStrike" kern="1200" cap="none" spc="0" normalizeH="0" baseline="0" noProof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Pretendard SemiBold"/>
                <a:ea typeface="Pretendard SemiBold"/>
                <a:cs typeface="+mn-cs"/>
              </a:rPr>
              <a:t>.5 </a:t>
            </a:r>
            <a:r>
              <a:rPr kumimoji="0" lang="ko-KR" altLang="en-US" sz="4000" b="1" i="0" u="none" strike="noStrike" kern="1200" cap="none" spc="0" normalizeH="0" baseline="0" noProof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Pretendard SemiBold"/>
                <a:ea typeface="Pretendard SemiBold"/>
                <a:cs typeface="+mn-cs"/>
              </a:rPr>
              <a:t>개발 일정</a:t>
            </a:r>
            <a:endParaRPr kumimoji="0" lang="en-US" altLang="ko-KR" sz="4000" b="1" i="0" u="none" strike="noStrike" kern="1200" cap="none" spc="0" normalizeH="0" baseline="0" noProof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Pretendard SemiBold"/>
              <a:ea typeface="Pretendard SemiBold"/>
              <a:cs typeface="+mn-cs"/>
            </a:endParaRP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058D6876-6898-1524-42CA-60A06C53C4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1284900"/>
              </p:ext>
            </p:extLst>
          </p:nvPr>
        </p:nvGraphicFramePr>
        <p:xfrm>
          <a:off x="327662" y="2590799"/>
          <a:ext cx="17632676" cy="6958776"/>
        </p:xfrm>
        <a:graphic>
          <a:graphicData uri="http://schemas.openxmlformats.org/drawingml/2006/table">
            <a:tbl>
              <a:tblPr/>
              <a:tblGrid>
                <a:gridCol w="1237338">
                  <a:extLst>
                    <a:ext uri="{9D8B030D-6E8A-4147-A177-3AD203B41FA5}">
                      <a16:colId xmlns:a16="http://schemas.microsoft.com/office/drawing/2014/main" val="1524700563"/>
                    </a:ext>
                  </a:extLst>
                </a:gridCol>
                <a:gridCol w="316008">
                  <a:extLst>
                    <a:ext uri="{9D8B030D-6E8A-4147-A177-3AD203B41FA5}">
                      <a16:colId xmlns:a16="http://schemas.microsoft.com/office/drawing/2014/main" val="1715086122"/>
                    </a:ext>
                  </a:extLst>
                </a:gridCol>
                <a:gridCol w="369236">
                  <a:extLst>
                    <a:ext uri="{9D8B030D-6E8A-4147-A177-3AD203B41FA5}">
                      <a16:colId xmlns:a16="http://schemas.microsoft.com/office/drawing/2014/main" val="3383471277"/>
                    </a:ext>
                  </a:extLst>
                </a:gridCol>
                <a:gridCol w="369236">
                  <a:extLst>
                    <a:ext uri="{9D8B030D-6E8A-4147-A177-3AD203B41FA5}">
                      <a16:colId xmlns:a16="http://schemas.microsoft.com/office/drawing/2014/main" val="1836874533"/>
                    </a:ext>
                  </a:extLst>
                </a:gridCol>
                <a:gridCol w="369236">
                  <a:extLst>
                    <a:ext uri="{9D8B030D-6E8A-4147-A177-3AD203B41FA5}">
                      <a16:colId xmlns:a16="http://schemas.microsoft.com/office/drawing/2014/main" val="3504251937"/>
                    </a:ext>
                  </a:extLst>
                </a:gridCol>
                <a:gridCol w="369236">
                  <a:extLst>
                    <a:ext uri="{9D8B030D-6E8A-4147-A177-3AD203B41FA5}">
                      <a16:colId xmlns:a16="http://schemas.microsoft.com/office/drawing/2014/main" val="3661399850"/>
                    </a:ext>
                  </a:extLst>
                </a:gridCol>
                <a:gridCol w="369236">
                  <a:extLst>
                    <a:ext uri="{9D8B030D-6E8A-4147-A177-3AD203B41FA5}">
                      <a16:colId xmlns:a16="http://schemas.microsoft.com/office/drawing/2014/main" val="638268049"/>
                    </a:ext>
                  </a:extLst>
                </a:gridCol>
                <a:gridCol w="369236">
                  <a:extLst>
                    <a:ext uri="{9D8B030D-6E8A-4147-A177-3AD203B41FA5}">
                      <a16:colId xmlns:a16="http://schemas.microsoft.com/office/drawing/2014/main" val="141795994"/>
                    </a:ext>
                  </a:extLst>
                </a:gridCol>
                <a:gridCol w="369236">
                  <a:extLst>
                    <a:ext uri="{9D8B030D-6E8A-4147-A177-3AD203B41FA5}">
                      <a16:colId xmlns:a16="http://schemas.microsoft.com/office/drawing/2014/main" val="2004956817"/>
                    </a:ext>
                  </a:extLst>
                </a:gridCol>
                <a:gridCol w="369236">
                  <a:extLst>
                    <a:ext uri="{9D8B030D-6E8A-4147-A177-3AD203B41FA5}">
                      <a16:colId xmlns:a16="http://schemas.microsoft.com/office/drawing/2014/main" val="3188504866"/>
                    </a:ext>
                  </a:extLst>
                </a:gridCol>
                <a:gridCol w="369236">
                  <a:extLst>
                    <a:ext uri="{9D8B030D-6E8A-4147-A177-3AD203B41FA5}">
                      <a16:colId xmlns:a16="http://schemas.microsoft.com/office/drawing/2014/main" val="369310791"/>
                    </a:ext>
                  </a:extLst>
                </a:gridCol>
                <a:gridCol w="369236">
                  <a:extLst>
                    <a:ext uri="{9D8B030D-6E8A-4147-A177-3AD203B41FA5}">
                      <a16:colId xmlns:a16="http://schemas.microsoft.com/office/drawing/2014/main" val="2314941892"/>
                    </a:ext>
                  </a:extLst>
                </a:gridCol>
                <a:gridCol w="369236">
                  <a:extLst>
                    <a:ext uri="{9D8B030D-6E8A-4147-A177-3AD203B41FA5}">
                      <a16:colId xmlns:a16="http://schemas.microsoft.com/office/drawing/2014/main" val="2938365282"/>
                    </a:ext>
                  </a:extLst>
                </a:gridCol>
                <a:gridCol w="369236">
                  <a:extLst>
                    <a:ext uri="{9D8B030D-6E8A-4147-A177-3AD203B41FA5}">
                      <a16:colId xmlns:a16="http://schemas.microsoft.com/office/drawing/2014/main" val="638092188"/>
                    </a:ext>
                  </a:extLst>
                </a:gridCol>
                <a:gridCol w="369236">
                  <a:extLst>
                    <a:ext uri="{9D8B030D-6E8A-4147-A177-3AD203B41FA5}">
                      <a16:colId xmlns:a16="http://schemas.microsoft.com/office/drawing/2014/main" val="2885822527"/>
                    </a:ext>
                  </a:extLst>
                </a:gridCol>
                <a:gridCol w="369236">
                  <a:extLst>
                    <a:ext uri="{9D8B030D-6E8A-4147-A177-3AD203B41FA5}">
                      <a16:colId xmlns:a16="http://schemas.microsoft.com/office/drawing/2014/main" val="3546311746"/>
                    </a:ext>
                  </a:extLst>
                </a:gridCol>
                <a:gridCol w="369236">
                  <a:extLst>
                    <a:ext uri="{9D8B030D-6E8A-4147-A177-3AD203B41FA5}">
                      <a16:colId xmlns:a16="http://schemas.microsoft.com/office/drawing/2014/main" val="3410219690"/>
                    </a:ext>
                  </a:extLst>
                </a:gridCol>
                <a:gridCol w="369236">
                  <a:extLst>
                    <a:ext uri="{9D8B030D-6E8A-4147-A177-3AD203B41FA5}">
                      <a16:colId xmlns:a16="http://schemas.microsoft.com/office/drawing/2014/main" val="2228477264"/>
                    </a:ext>
                  </a:extLst>
                </a:gridCol>
                <a:gridCol w="369236">
                  <a:extLst>
                    <a:ext uri="{9D8B030D-6E8A-4147-A177-3AD203B41FA5}">
                      <a16:colId xmlns:a16="http://schemas.microsoft.com/office/drawing/2014/main" val="158771502"/>
                    </a:ext>
                  </a:extLst>
                </a:gridCol>
                <a:gridCol w="369236">
                  <a:extLst>
                    <a:ext uri="{9D8B030D-6E8A-4147-A177-3AD203B41FA5}">
                      <a16:colId xmlns:a16="http://schemas.microsoft.com/office/drawing/2014/main" val="1506098456"/>
                    </a:ext>
                  </a:extLst>
                </a:gridCol>
                <a:gridCol w="369236">
                  <a:extLst>
                    <a:ext uri="{9D8B030D-6E8A-4147-A177-3AD203B41FA5}">
                      <a16:colId xmlns:a16="http://schemas.microsoft.com/office/drawing/2014/main" val="364028635"/>
                    </a:ext>
                  </a:extLst>
                </a:gridCol>
                <a:gridCol w="369236">
                  <a:extLst>
                    <a:ext uri="{9D8B030D-6E8A-4147-A177-3AD203B41FA5}">
                      <a16:colId xmlns:a16="http://schemas.microsoft.com/office/drawing/2014/main" val="1961328107"/>
                    </a:ext>
                  </a:extLst>
                </a:gridCol>
                <a:gridCol w="369236">
                  <a:extLst>
                    <a:ext uri="{9D8B030D-6E8A-4147-A177-3AD203B41FA5}">
                      <a16:colId xmlns:a16="http://schemas.microsoft.com/office/drawing/2014/main" val="3936056790"/>
                    </a:ext>
                  </a:extLst>
                </a:gridCol>
                <a:gridCol w="369236">
                  <a:extLst>
                    <a:ext uri="{9D8B030D-6E8A-4147-A177-3AD203B41FA5}">
                      <a16:colId xmlns:a16="http://schemas.microsoft.com/office/drawing/2014/main" val="4206186650"/>
                    </a:ext>
                  </a:extLst>
                </a:gridCol>
                <a:gridCol w="369236">
                  <a:extLst>
                    <a:ext uri="{9D8B030D-6E8A-4147-A177-3AD203B41FA5}">
                      <a16:colId xmlns:a16="http://schemas.microsoft.com/office/drawing/2014/main" val="1585203399"/>
                    </a:ext>
                  </a:extLst>
                </a:gridCol>
                <a:gridCol w="369236">
                  <a:extLst>
                    <a:ext uri="{9D8B030D-6E8A-4147-A177-3AD203B41FA5}">
                      <a16:colId xmlns:a16="http://schemas.microsoft.com/office/drawing/2014/main" val="928260326"/>
                    </a:ext>
                  </a:extLst>
                </a:gridCol>
                <a:gridCol w="369236">
                  <a:extLst>
                    <a:ext uri="{9D8B030D-6E8A-4147-A177-3AD203B41FA5}">
                      <a16:colId xmlns:a16="http://schemas.microsoft.com/office/drawing/2014/main" val="1976974416"/>
                    </a:ext>
                  </a:extLst>
                </a:gridCol>
                <a:gridCol w="369236">
                  <a:extLst>
                    <a:ext uri="{9D8B030D-6E8A-4147-A177-3AD203B41FA5}">
                      <a16:colId xmlns:a16="http://schemas.microsoft.com/office/drawing/2014/main" val="256455868"/>
                    </a:ext>
                  </a:extLst>
                </a:gridCol>
                <a:gridCol w="369236">
                  <a:extLst>
                    <a:ext uri="{9D8B030D-6E8A-4147-A177-3AD203B41FA5}">
                      <a16:colId xmlns:a16="http://schemas.microsoft.com/office/drawing/2014/main" val="1377114687"/>
                    </a:ext>
                  </a:extLst>
                </a:gridCol>
                <a:gridCol w="369236">
                  <a:extLst>
                    <a:ext uri="{9D8B030D-6E8A-4147-A177-3AD203B41FA5}">
                      <a16:colId xmlns:a16="http://schemas.microsoft.com/office/drawing/2014/main" val="499773892"/>
                    </a:ext>
                  </a:extLst>
                </a:gridCol>
                <a:gridCol w="369236">
                  <a:extLst>
                    <a:ext uri="{9D8B030D-6E8A-4147-A177-3AD203B41FA5}">
                      <a16:colId xmlns:a16="http://schemas.microsoft.com/office/drawing/2014/main" val="4074510103"/>
                    </a:ext>
                  </a:extLst>
                </a:gridCol>
                <a:gridCol w="369236">
                  <a:extLst>
                    <a:ext uri="{9D8B030D-6E8A-4147-A177-3AD203B41FA5}">
                      <a16:colId xmlns:a16="http://schemas.microsoft.com/office/drawing/2014/main" val="3331470336"/>
                    </a:ext>
                  </a:extLst>
                </a:gridCol>
                <a:gridCol w="369236">
                  <a:extLst>
                    <a:ext uri="{9D8B030D-6E8A-4147-A177-3AD203B41FA5}">
                      <a16:colId xmlns:a16="http://schemas.microsoft.com/office/drawing/2014/main" val="4287386036"/>
                    </a:ext>
                  </a:extLst>
                </a:gridCol>
                <a:gridCol w="369236">
                  <a:extLst>
                    <a:ext uri="{9D8B030D-6E8A-4147-A177-3AD203B41FA5}">
                      <a16:colId xmlns:a16="http://schemas.microsoft.com/office/drawing/2014/main" val="2203479576"/>
                    </a:ext>
                  </a:extLst>
                </a:gridCol>
                <a:gridCol w="369236">
                  <a:extLst>
                    <a:ext uri="{9D8B030D-6E8A-4147-A177-3AD203B41FA5}">
                      <a16:colId xmlns:a16="http://schemas.microsoft.com/office/drawing/2014/main" val="2655210556"/>
                    </a:ext>
                  </a:extLst>
                </a:gridCol>
                <a:gridCol w="369236">
                  <a:extLst>
                    <a:ext uri="{9D8B030D-6E8A-4147-A177-3AD203B41FA5}">
                      <a16:colId xmlns:a16="http://schemas.microsoft.com/office/drawing/2014/main" val="1253489011"/>
                    </a:ext>
                  </a:extLst>
                </a:gridCol>
                <a:gridCol w="369236">
                  <a:extLst>
                    <a:ext uri="{9D8B030D-6E8A-4147-A177-3AD203B41FA5}">
                      <a16:colId xmlns:a16="http://schemas.microsoft.com/office/drawing/2014/main" val="1240885218"/>
                    </a:ext>
                  </a:extLst>
                </a:gridCol>
                <a:gridCol w="369236">
                  <a:extLst>
                    <a:ext uri="{9D8B030D-6E8A-4147-A177-3AD203B41FA5}">
                      <a16:colId xmlns:a16="http://schemas.microsoft.com/office/drawing/2014/main" val="1210726389"/>
                    </a:ext>
                  </a:extLst>
                </a:gridCol>
                <a:gridCol w="369236">
                  <a:extLst>
                    <a:ext uri="{9D8B030D-6E8A-4147-A177-3AD203B41FA5}">
                      <a16:colId xmlns:a16="http://schemas.microsoft.com/office/drawing/2014/main" val="1080970310"/>
                    </a:ext>
                  </a:extLst>
                </a:gridCol>
                <a:gridCol w="369236">
                  <a:extLst>
                    <a:ext uri="{9D8B030D-6E8A-4147-A177-3AD203B41FA5}">
                      <a16:colId xmlns:a16="http://schemas.microsoft.com/office/drawing/2014/main" val="181947587"/>
                    </a:ext>
                  </a:extLst>
                </a:gridCol>
                <a:gridCol w="369236">
                  <a:extLst>
                    <a:ext uri="{9D8B030D-6E8A-4147-A177-3AD203B41FA5}">
                      <a16:colId xmlns:a16="http://schemas.microsoft.com/office/drawing/2014/main" val="11021715"/>
                    </a:ext>
                  </a:extLst>
                </a:gridCol>
                <a:gridCol w="369236">
                  <a:extLst>
                    <a:ext uri="{9D8B030D-6E8A-4147-A177-3AD203B41FA5}">
                      <a16:colId xmlns:a16="http://schemas.microsoft.com/office/drawing/2014/main" val="867712077"/>
                    </a:ext>
                  </a:extLst>
                </a:gridCol>
                <a:gridCol w="306192">
                  <a:extLst>
                    <a:ext uri="{9D8B030D-6E8A-4147-A177-3AD203B41FA5}">
                      <a16:colId xmlns:a16="http://schemas.microsoft.com/office/drawing/2014/main" val="1187058820"/>
                    </a:ext>
                  </a:extLst>
                </a:gridCol>
                <a:gridCol w="369236">
                  <a:extLst>
                    <a:ext uri="{9D8B030D-6E8A-4147-A177-3AD203B41FA5}">
                      <a16:colId xmlns:a16="http://schemas.microsoft.com/office/drawing/2014/main" val="3371035279"/>
                    </a:ext>
                  </a:extLst>
                </a:gridCol>
                <a:gridCol w="634462">
                  <a:extLst>
                    <a:ext uri="{9D8B030D-6E8A-4147-A177-3AD203B41FA5}">
                      <a16:colId xmlns:a16="http://schemas.microsoft.com/office/drawing/2014/main" val="1652101160"/>
                    </a:ext>
                  </a:extLst>
                </a:gridCol>
              </a:tblGrid>
              <a:tr h="392305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10000"/>
                        </a:lnSpc>
                        <a:buNone/>
                      </a:pPr>
                      <a:r>
                        <a:rPr lang="ko-KR" altLang="en-US" sz="18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업무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10000"/>
                        </a:lnSpc>
                        <a:buNone/>
                      </a:pPr>
                      <a:r>
                        <a:rPr lang="en-US" altLang="ko-KR" sz="18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4</a:t>
                      </a:r>
                      <a:r>
                        <a:rPr lang="ko-KR" altLang="en-US" sz="18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월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10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10000"/>
                        </a:lnSpc>
                        <a:buNone/>
                      </a:pPr>
                      <a:r>
                        <a:rPr lang="en-US" altLang="ko-KR" sz="18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5</a:t>
                      </a:r>
                      <a:r>
                        <a:rPr lang="ko-KR" altLang="en-US" sz="18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월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10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10000"/>
                        </a:lnSpc>
                        <a:buNone/>
                      </a:pPr>
                      <a:r>
                        <a:rPr lang="en-US" altLang="ko-KR" sz="18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6</a:t>
                      </a:r>
                      <a:r>
                        <a:rPr lang="ko-KR" altLang="en-US" sz="18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월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10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10000"/>
                        </a:lnSpc>
                        <a:buNone/>
                      </a:pPr>
                      <a:r>
                        <a:rPr lang="en-US" altLang="ko-KR" sz="18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7</a:t>
                      </a:r>
                      <a:r>
                        <a:rPr lang="ko-KR" altLang="en-US" sz="18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월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10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10000"/>
                        </a:lnSpc>
                        <a:buNone/>
                      </a:pPr>
                      <a:r>
                        <a:rPr lang="en-US" altLang="ko-KR" sz="18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8</a:t>
                      </a:r>
                      <a:r>
                        <a:rPr lang="ko-KR" altLang="en-US" sz="18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월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9183192"/>
                  </a:ext>
                </a:extLst>
              </a:tr>
              <a:tr h="36723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10000"/>
                        </a:lnSpc>
                        <a:buNone/>
                      </a:pPr>
                      <a:r>
                        <a:rPr lang="en-US" altLang="ko-KR" sz="16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4</a:t>
                      </a: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주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10000"/>
                        </a:lnSpc>
                        <a:buNone/>
                      </a:pPr>
                      <a:r>
                        <a:rPr lang="en-US" altLang="ko-KR" sz="16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5</a:t>
                      </a: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주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10000"/>
                        </a:lnSpc>
                        <a:buNone/>
                      </a:pPr>
                      <a:r>
                        <a:rPr lang="en-US" altLang="ko-KR" sz="16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주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10000"/>
                        </a:lnSpc>
                        <a:buNone/>
                      </a:pPr>
                      <a:r>
                        <a:rPr lang="en-US" altLang="ko-KR" sz="16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주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10000"/>
                        </a:lnSpc>
                        <a:buNone/>
                      </a:pPr>
                      <a:r>
                        <a:rPr lang="en-US" altLang="ko-KR" sz="16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주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10000"/>
                        </a:lnSpc>
                        <a:buNone/>
                      </a:pPr>
                      <a:r>
                        <a:rPr lang="en-US" altLang="ko-KR" sz="16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4</a:t>
                      </a: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주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10000"/>
                        </a:lnSpc>
                        <a:buNone/>
                      </a:pPr>
                      <a:r>
                        <a:rPr lang="en-US" altLang="ko-KR" sz="16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5</a:t>
                      </a: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주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10000"/>
                        </a:lnSpc>
                        <a:buNone/>
                      </a:pPr>
                      <a:r>
                        <a:rPr lang="en-US" altLang="ko-KR" sz="16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주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10000"/>
                        </a:lnSpc>
                        <a:buNone/>
                      </a:pPr>
                      <a:r>
                        <a:rPr lang="en-US" altLang="ko-KR" sz="16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주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10000"/>
                        </a:lnSpc>
                        <a:buNone/>
                      </a:pPr>
                      <a:r>
                        <a:rPr lang="en-US" altLang="ko-KR" sz="16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주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10000"/>
                        </a:lnSpc>
                        <a:buNone/>
                      </a:pPr>
                      <a:r>
                        <a:rPr lang="en-US" altLang="ko-KR" sz="16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4</a:t>
                      </a: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주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10000"/>
                        </a:lnSpc>
                        <a:buNone/>
                      </a:pPr>
                      <a:r>
                        <a:rPr lang="en-US" altLang="ko-KR" sz="16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5</a:t>
                      </a: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주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10000"/>
                        </a:lnSpc>
                        <a:buNone/>
                      </a:pPr>
                      <a:r>
                        <a:rPr lang="en-US" altLang="ko-KR" sz="16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주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10000"/>
                        </a:lnSpc>
                        <a:buNone/>
                      </a:pPr>
                      <a:r>
                        <a:rPr lang="en-US" altLang="ko-KR" sz="16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주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10000"/>
                        </a:lnSpc>
                        <a:buNone/>
                      </a:pPr>
                      <a:r>
                        <a:rPr lang="en-US" altLang="ko-KR" sz="16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주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10000"/>
                        </a:lnSpc>
                        <a:buNone/>
                      </a:pPr>
                      <a:r>
                        <a:rPr lang="en-US" altLang="ko-KR" sz="16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4</a:t>
                      </a: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주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10000"/>
                        </a:lnSpc>
                        <a:buNone/>
                      </a:pPr>
                      <a:r>
                        <a:rPr lang="en-US" altLang="ko-KR" sz="16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5</a:t>
                      </a: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주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10000"/>
                        </a:lnSpc>
                        <a:buNone/>
                      </a:pPr>
                      <a:r>
                        <a:rPr lang="en-US" altLang="ko-KR" sz="16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주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10000"/>
                        </a:lnSpc>
                        <a:buNone/>
                      </a:pPr>
                      <a:r>
                        <a:rPr lang="en-US" altLang="ko-KR" sz="16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주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10000"/>
                        </a:lnSpc>
                        <a:buNone/>
                      </a:pPr>
                      <a:r>
                        <a:rPr lang="en-US" altLang="ko-KR" sz="16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주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10000"/>
                        </a:lnSpc>
                        <a:buNone/>
                      </a:pPr>
                      <a:r>
                        <a:rPr lang="en-US" altLang="ko-KR" sz="16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4</a:t>
                      </a: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주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10000"/>
                        </a:lnSpc>
                        <a:buNone/>
                      </a:pPr>
                      <a:r>
                        <a:rPr lang="en-US" altLang="ko-KR" sz="16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5</a:t>
                      </a: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주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0414031"/>
                  </a:ext>
                </a:extLst>
              </a:tr>
              <a:tr h="63972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10000"/>
                        </a:lnSpc>
                        <a:buNone/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초기 기획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ctr" fontAlgn="base" latinLnBrk="0">
                        <a:lnSpc>
                          <a:spcPct val="110000"/>
                        </a:lnSpc>
                        <a:buNone/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조사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buNone/>
                      </a:pPr>
                      <a:endParaRPr lang="ko-KR" altLang="en-US" sz="2400" kern="0" spc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3A3C84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buNone/>
                      </a:pP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3A3C8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buNone/>
                      </a:pP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3A3C8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buNone/>
                      </a:pP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buNone/>
                      </a:pP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buNone/>
                      </a:pP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buNone/>
                      </a:pP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buNone/>
                      </a:pP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buNone/>
                      </a:pP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buNone/>
                      </a:pP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buNone/>
                      </a:pP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buNone/>
                      </a:pP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buNone/>
                      </a:pP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buNone/>
                      </a:pP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buNone/>
                      </a:pP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buNone/>
                      </a:pP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buNone/>
                      </a:pP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buNone/>
                      </a:pP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buNone/>
                      </a:pP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buNone/>
                      </a:pP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buNone/>
                      </a:pP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buNone/>
                      </a:pP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3290119"/>
                  </a:ext>
                </a:extLst>
              </a:tr>
              <a:tr h="63972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10000"/>
                        </a:lnSpc>
                        <a:buNone/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기획 고도화 개발 준비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buNone/>
                      </a:pPr>
                      <a:endParaRPr lang="ko-KR" altLang="en-US" sz="2400" kern="0" spc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buNone/>
                      </a:pP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buNone/>
                      </a:pP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3A3C8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buNone/>
                      </a:pP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3A3C8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buNone/>
                      </a:pP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3A3C8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buNone/>
                      </a:pP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buNone/>
                      </a:pP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buNone/>
                      </a:pPr>
                      <a:endParaRPr lang="ko-KR" altLang="en-US" sz="2400" kern="0" spc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buNone/>
                      </a:pP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buNone/>
                      </a:pP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buNone/>
                      </a:pP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buNone/>
                      </a:pP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buNone/>
                      </a:pP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buNone/>
                      </a:pP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buNone/>
                      </a:pP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buNone/>
                      </a:pP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buNone/>
                      </a:pP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buNone/>
                      </a:pP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buNone/>
                      </a:pP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buNone/>
                      </a:pP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buNone/>
                      </a:pP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buNone/>
                      </a:pP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3875691"/>
                  </a:ext>
                </a:extLst>
              </a:tr>
              <a:tr h="37212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10000"/>
                        </a:lnSpc>
                        <a:buNone/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AI </a:t>
                      </a: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구조 설계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buNone/>
                      </a:pP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buNone/>
                      </a:pP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buNone/>
                      </a:pP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buNone/>
                      </a:pP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3A3C8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buNone/>
                      </a:pP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3A3C8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buNone/>
                      </a:pP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buNone/>
                      </a:pP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buNone/>
                      </a:pP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buNone/>
                      </a:pP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buNone/>
                      </a:pP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buNone/>
                      </a:pP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buNone/>
                      </a:pP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buNone/>
                      </a:pP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buNone/>
                      </a:pP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buNone/>
                      </a:pP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buNone/>
                      </a:pP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buNone/>
                      </a:pP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buNone/>
                      </a:pP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buNone/>
                      </a:pP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buNone/>
                      </a:pP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buNone/>
                      </a:pP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buNone/>
                      </a:pP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8366369"/>
                  </a:ext>
                </a:extLst>
              </a:tr>
              <a:tr h="63972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10000"/>
                        </a:lnSpc>
                        <a:buNone/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초기 </a:t>
                      </a:r>
                      <a:r>
                        <a:rPr lang="en-US" altLang="ko-KR" sz="16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FE </a:t>
                      </a: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개발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ctr" fontAlgn="base" latinLnBrk="0">
                        <a:lnSpc>
                          <a:spcPct val="110000"/>
                        </a:lnSpc>
                        <a:buNone/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초기 </a:t>
                      </a:r>
                      <a:r>
                        <a:rPr lang="en-US" altLang="ko-KR" sz="16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BE </a:t>
                      </a: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개발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buNone/>
                      </a:pP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buNone/>
                      </a:pP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buNone/>
                      </a:pP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buNone/>
                      </a:pP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buNone/>
                      </a:pP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3A3C8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buNone/>
                      </a:pP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3A3C8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buNone/>
                      </a:pP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3A3C8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buNone/>
                      </a:pP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buNone/>
                      </a:pP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buNone/>
                      </a:pP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buNone/>
                      </a:pP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buNone/>
                      </a:pP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buNone/>
                      </a:pP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buNone/>
                      </a:pP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buNone/>
                      </a:pP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buNone/>
                      </a:pP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buNone/>
                      </a:pP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buNone/>
                      </a:pP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buNone/>
                      </a:pP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buNone/>
                      </a:pP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buNone/>
                      </a:pP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buNone/>
                      </a:pP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9404201"/>
                  </a:ext>
                </a:extLst>
              </a:tr>
              <a:tr h="93752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10000"/>
                        </a:lnSpc>
                        <a:buNone/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감정 입력 및 시각화 기초 구현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buNone/>
                      </a:pP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buNone/>
                      </a:pP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buNone/>
                      </a:pP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buNone/>
                      </a:pP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buNone/>
                      </a:pP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buNone/>
                      </a:pP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buNone/>
                      </a:pP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3A3C8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buNone/>
                      </a:pP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3A3C8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buNone/>
                      </a:pP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3A3C8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buNone/>
                      </a:pP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3A3C8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buNone/>
                      </a:pP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3A3C8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buNone/>
                      </a:pP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buNone/>
                      </a:pP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buNone/>
                      </a:pP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buNone/>
                      </a:pP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buNone/>
                      </a:pP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buNone/>
                      </a:pP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buNone/>
                      </a:pP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buNone/>
                      </a:pP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buNone/>
                      </a:pP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buNone/>
                      </a:pP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buNone/>
                      </a:pP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3193130"/>
                  </a:ext>
                </a:extLst>
              </a:tr>
              <a:tr h="63972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10000"/>
                        </a:lnSpc>
                        <a:buNone/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AI+UX </a:t>
                      </a: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심화 개발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buNone/>
                      </a:pP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buNone/>
                      </a:pP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buNone/>
                      </a:pP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buNone/>
                      </a:pP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buNone/>
                      </a:pP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buNone/>
                      </a:pP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buNone/>
                      </a:pP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buNone/>
                      </a:pP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buNone/>
                      </a:pP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buNone/>
                      </a:pP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buNone/>
                      </a:pP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3A3C8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buNone/>
                      </a:pP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3A3C8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buNone/>
                      </a:pP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3A3C8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buNone/>
                      </a:pP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3A3C8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buNone/>
                      </a:pP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3A3C8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buNone/>
                      </a:pP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buNone/>
                      </a:pP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buNone/>
                      </a:pP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buNone/>
                      </a:pPr>
                      <a:endParaRPr lang="ko-KR" altLang="en-US" sz="2400" kern="0" spc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buNone/>
                      </a:pP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buNone/>
                      </a:pP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buNone/>
                      </a:pP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2764257"/>
                  </a:ext>
                </a:extLst>
              </a:tr>
              <a:tr h="63972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10000"/>
                        </a:lnSpc>
                        <a:buNone/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고도화 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ctr" fontAlgn="base" latinLnBrk="0">
                        <a:lnSpc>
                          <a:spcPct val="110000"/>
                        </a:lnSpc>
                        <a:buNone/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연계 기능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buNone/>
                      </a:pP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buNone/>
                      </a:pP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buNone/>
                      </a:pP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buNone/>
                      </a:pP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buNone/>
                      </a:pP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buNone/>
                      </a:pP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buNone/>
                      </a:pP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buNone/>
                      </a:pP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buNone/>
                      </a:pP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buNone/>
                      </a:pP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buNone/>
                      </a:pP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buNone/>
                      </a:pP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buNone/>
                      </a:pP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buNone/>
                      </a:pP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3A3C8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buNone/>
                      </a:pP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3A3C8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buNone/>
                      </a:pPr>
                      <a:endParaRPr lang="ko-KR" altLang="en-US" sz="2400" kern="0" spc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3A3C8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buNone/>
                      </a:pP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3A3C8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buNone/>
                      </a:pP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buNone/>
                      </a:pPr>
                      <a:endParaRPr lang="ko-KR" altLang="en-US" sz="2400" kern="0" spc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buNone/>
                      </a:pPr>
                      <a:endParaRPr lang="ko-KR" altLang="en-US" sz="2400" kern="0" spc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buNone/>
                      </a:pP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buNone/>
                      </a:pP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6815523"/>
                  </a:ext>
                </a:extLst>
              </a:tr>
              <a:tr h="40220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10000"/>
                        </a:lnSpc>
                        <a:buNone/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통합 테스트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buNone/>
                      </a:pP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buNone/>
                      </a:pP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buNone/>
                      </a:pP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buNone/>
                      </a:pP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buNone/>
                      </a:pP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buNone/>
                      </a:pP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buNone/>
                      </a:pP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buNone/>
                      </a:pP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buNone/>
                      </a:pP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buNone/>
                      </a:pP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buNone/>
                      </a:pP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buNone/>
                      </a:pP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buNone/>
                      </a:pP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buNone/>
                      </a:pP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buNone/>
                      </a:pP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buNone/>
                      </a:pPr>
                      <a:endParaRPr lang="ko-KR" altLang="en-US" sz="2400" kern="0" spc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3A3C8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buNone/>
                      </a:pP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3A3C8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buNone/>
                      </a:pP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3A3C8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buNone/>
                      </a:pPr>
                      <a:endParaRPr lang="ko-KR" altLang="en-US" sz="2400" kern="0" spc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3A3C8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buNone/>
                      </a:pPr>
                      <a:endParaRPr lang="ko-KR" altLang="en-US" sz="2400" kern="0" spc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buNone/>
                      </a:pP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buNone/>
                      </a:pP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3586574"/>
                  </a:ext>
                </a:extLst>
              </a:tr>
              <a:tr h="63972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10000"/>
                        </a:lnSpc>
                        <a:buNone/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테스트 결과 반영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buNone/>
                      </a:pP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buNone/>
                      </a:pP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buNone/>
                      </a:pP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buNone/>
                      </a:pP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buNone/>
                      </a:pP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buNone/>
                      </a:pP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buNone/>
                      </a:pP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buNone/>
                      </a:pP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buNone/>
                      </a:pP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buNone/>
                      </a:pP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buNone/>
                      </a:pP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buNone/>
                      </a:pP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buNone/>
                      </a:pP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buNone/>
                      </a:pP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buNone/>
                      </a:pP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buNone/>
                      </a:pPr>
                      <a:endParaRPr lang="ko-KR" altLang="en-US" sz="2400" kern="0" spc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buNone/>
                      </a:pP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buNone/>
                      </a:pP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buNone/>
                      </a:pPr>
                      <a:endParaRPr lang="ko-KR" altLang="en-US" sz="2400" kern="0" spc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3A3C8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buNone/>
                      </a:pPr>
                      <a:endParaRPr lang="ko-KR" altLang="en-US" sz="2400" kern="0" spc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3A3C8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buNone/>
                      </a:pP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3A3C8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buNone/>
                      </a:pP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0098778"/>
                  </a:ext>
                </a:extLst>
              </a:tr>
              <a:tr h="63972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10000"/>
                        </a:lnSpc>
                        <a:buNone/>
                      </a:pPr>
                      <a:r>
                        <a:rPr lang="ko-KR" altLang="en-US" sz="1600" kern="0" spc="-9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결과보고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ctr" fontAlgn="base" latinLnBrk="0">
                        <a:lnSpc>
                          <a:spcPct val="110000"/>
                        </a:lnSpc>
                        <a:buNone/>
                      </a:pPr>
                      <a:r>
                        <a:rPr lang="ko-KR" altLang="en-US" sz="1600" kern="0" spc="-9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발표 준비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buNone/>
                      </a:pP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buNone/>
                      </a:pP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buNone/>
                      </a:pP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buNone/>
                      </a:pP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buNone/>
                      </a:pP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buNone/>
                      </a:pP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buNone/>
                      </a:pP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buNone/>
                      </a:pP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buNone/>
                      </a:pP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buNone/>
                      </a:pP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buNone/>
                      </a:pP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buNone/>
                      </a:pP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buNone/>
                      </a:pP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buNone/>
                      </a:pP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buNone/>
                      </a:pP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buNone/>
                      </a:pP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buNone/>
                      </a:pPr>
                      <a:endParaRPr lang="ko-KR" altLang="en-US" sz="2400" kern="0" spc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buNone/>
                      </a:pPr>
                      <a:endParaRPr lang="ko-KR" altLang="en-US" sz="2400" kern="0" spc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buNone/>
                      </a:pPr>
                      <a:endParaRPr lang="ko-KR" altLang="en-US" sz="2400" kern="0" spc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buNone/>
                      </a:pP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A3C8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buNone/>
                      </a:pP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A3C8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buNone/>
                      </a:pP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A3C8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9794215"/>
                  </a:ext>
                </a:extLst>
              </a:tr>
            </a:tbl>
          </a:graphicData>
        </a:graphic>
      </p:graphicFrame>
      <p:sp>
        <p:nvSpPr>
          <p:cNvPr id="14" name="Rectangle 4">
            <a:extLst>
              <a:ext uri="{FF2B5EF4-FFF2-40B4-BE49-F238E27FC236}">
                <a16:creationId xmlns:a16="http://schemas.microsoft.com/office/drawing/2014/main" id="{03284473-ED93-E778-56DD-9088BC4482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-902971" y="4073032"/>
            <a:ext cx="24798439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6000"/>
          </a:p>
        </p:txBody>
      </p:sp>
    </p:spTree>
    <p:extLst>
      <p:ext uri="{BB962C8B-B14F-4D97-AF65-F5344CB8AC3E}">
        <p14:creationId xmlns:p14="http://schemas.microsoft.com/office/powerpoint/2010/main" val="20181667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7F42C2-1AD1-F37F-1BD2-1B87671A4E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D30FC5-7A12-3CD3-6C68-15B9AE0B8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cs typeface="+mj-ea"/>
              </a:rPr>
              <a:t>3. </a:t>
            </a:r>
            <a:r>
              <a:rPr lang="ko-KR" altLang="ko-KR">
                <a:cs typeface="+mj-ea"/>
              </a:rPr>
              <a:t>활용 방안 </a:t>
            </a:r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B593F3C-96FC-7D2D-B91F-9133A22CD27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5219" y="1664231"/>
            <a:ext cx="16724993" cy="7426804"/>
          </a:xfrm>
        </p:spPr>
        <p:txBody>
          <a:bodyPr lIns="91440" tIns="45720" rIns="91440" bIns="45720" anchor="t"/>
          <a:lstStyle/>
          <a:p>
            <a:r>
              <a:rPr lang="en-US" altLang="ko-KR"/>
              <a:t>3.1 </a:t>
            </a:r>
            <a:r>
              <a:rPr lang="ko-KR" altLang="en-US"/>
              <a:t>활용 계획</a:t>
            </a:r>
            <a:endParaRPr lang="en-US" altLang="ko-KR">
              <a:cs typeface="Pretendard SemiBold"/>
            </a:endParaRPr>
          </a:p>
          <a:p>
            <a:pPr lvl="1"/>
            <a:r>
              <a:rPr lang="ko-KR" altLang="en-US" b="0" i="0">
                <a:effectLst/>
                <a:latin typeface="fkGrotesk"/>
              </a:rPr>
              <a:t>대학생 정신건강 위기 해소 시나리오</a:t>
            </a:r>
            <a:endParaRPr lang="en-US" altLang="ko-KR" b="0">
              <a:latin typeface="fkGrotesk"/>
            </a:endParaRPr>
          </a:p>
          <a:p>
            <a:pPr lvl="2"/>
            <a:r>
              <a:rPr lang="ko-KR" altLang="en-US"/>
              <a:t>상담과 병행 가능한 감정관리 도구</a:t>
            </a:r>
            <a:endParaRPr lang="en-US" altLang="ko-KR"/>
          </a:p>
          <a:p>
            <a:pPr lvl="3"/>
            <a:r>
              <a:rPr lang="ko-KR" altLang="en-US"/>
              <a:t>전문 상담을 받지 않는 사용자에겐 일상 속 감정 기록 루틴 형성에 유용</a:t>
            </a:r>
            <a:endParaRPr lang="en-US" altLang="ko-KR"/>
          </a:p>
          <a:p>
            <a:pPr lvl="3"/>
            <a:r>
              <a:rPr lang="ko-KR" altLang="en-US"/>
              <a:t>상담 병행 사용자도 외부 시간 감정 기록</a:t>
            </a:r>
            <a:r>
              <a:rPr lang="en-US" altLang="ko-KR"/>
              <a:t>·</a:t>
            </a:r>
            <a:r>
              <a:rPr lang="ko-KR" altLang="en-US"/>
              <a:t>분석 가능 → 자기인식</a:t>
            </a:r>
            <a:r>
              <a:rPr lang="en-US" altLang="ko-KR"/>
              <a:t>·</a:t>
            </a:r>
            <a:r>
              <a:rPr lang="ko-KR" altLang="en-US"/>
              <a:t>자기조절 습관 강화</a:t>
            </a:r>
            <a:endParaRPr lang="en-US" altLang="ko-KR"/>
          </a:p>
          <a:p>
            <a:pPr lvl="3"/>
            <a:r>
              <a:rPr lang="ko-KR" altLang="en-US"/>
              <a:t>‘정서 식물’ </a:t>
            </a:r>
            <a:r>
              <a:rPr lang="ko-KR" altLang="en-US" err="1"/>
              <a:t>메타포</a:t>
            </a:r>
            <a:r>
              <a:rPr lang="ko-KR" altLang="en-US"/>
              <a:t> → 감정관리 지속성</a:t>
            </a:r>
            <a:r>
              <a:rPr lang="en-US" altLang="ko-KR"/>
              <a:t>·</a:t>
            </a:r>
            <a:r>
              <a:rPr lang="ko-KR" altLang="en-US"/>
              <a:t>자기 동기 유발</a:t>
            </a:r>
            <a:endParaRPr lang="en-US" altLang="ko-KR"/>
          </a:p>
          <a:p>
            <a:pPr lvl="1"/>
            <a:endParaRPr lang="ko-KR" altLang="en-US">
              <a:cs typeface="Pretendard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10940275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53E97B-21FF-E51B-5595-2C87AF599E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전국민 마음투자 지원사업 사이버연수원">
            <a:extLst>
              <a:ext uri="{FF2B5EF4-FFF2-40B4-BE49-F238E27FC236}">
                <a16:creationId xmlns:a16="http://schemas.microsoft.com/office/drawing/2014/main" id="{161B1AA9-86A9-DA6B-C09E-ADF72E9315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4980" y="7657456"/>
            <a:ext cx="2532973" cy="1518316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8F088B3D-99DD-FEAC-951B-F5EA3F4A5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cs typeface="+mj-ea"/>
              </a:rPr>
              <a:t>3. </a:t>
            </a:r>
            <a:r>
              <a:rPr lang="ko-KR" altLang="ko-KR">
                <a:cs typeface="+mj-ea"/>
              </a:rPr>
              <a:t>활용 방안 </a:t>
            </a:r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5D385B-4F15-A171-E20B-8FD9DBBCDA8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5219" y="1664231"/>
            <a:ext cx="15360169" cy="7426804"/>
          </a:xfrm>
        </p:spPr>
        <p:txBody>
          <a:bodyPr lIns="91440" tIns="45720" rIns="91440" bIns="45720" anchor="t"/>
          <a:lstStyle/>
          <a:p>
            <a:r>
              <a:rPr lang="en-US" altLang="ko-KR"/>
              <a:t>3.1 </a:t>
            </a:r>
            <a:r>
              <a:rPr lang="ko-KR" altLang="en-US"/>
              <a:t>활용 계획</a:t>
            </a:r>
            <a:endParaRPr lang="en-US" altLang="ko-KR">
              <a:cs typeface="Pretendard SemiBold"/>
            </a:endParaRPr>
          </a:p>
          <a:p>
            <a:pPr lvl="1"/>
            <a:r>
              <a:rPr lang="ko-KR" altLang="en-US"/>
              <a:t>상담 서비스 접근성 증대 예상</a:t>
            </a:r>
            <a:endParaRPr lang="en-US" altLang="ko-KR"/>
          </a:p>
          <a:p>
            <a:pPr lvl="2"/>
            <a:r>
              <a:rPr lang="ko-KR" altLang="en-US"/>
              <a:t>전문 인력과 실시간 연계</a:t>
            </a:r>
            <a:endParaRPr lang="en-US" altLang="ko-KR"/>
          </a:p>
          <a:p>
            <a:pPr lvl="3"/>
            <a:r>
              <a:rPr lang="ko-KR" altLang="en-US"/>
              <a:t>위험 감정 탐지 시 자가진단 → 효원상담원 자동 연계</a:t>
            </a:r>
            <a:endParaRPr lang="en-US" altLang="ko-KR"/>
          </a:p>
          <a:p>
            <a:pPr lvl="3"/>
            <a:r>
              <a:rPr lang="ko-KR" altLang="en-US"/>
              <a:t>앱 기반 간편 예약 시스템 → 상담 접근 장벽 낮춤</a:t>
            </a:r>
            <a:endParaRPr lang="en-US" altLang="ko-KR"/>
          </a:p>
          <a:p>
            <a:pPr lvl="3"/>
            <a:r>
              <a:rPr lang="ko-KR" altLang="en-US"/>
              <a:t>상담 중 감정 데이터 공유 → 정밀 상담 가능</a:t>
            </a:r>
            <a:endParaRPr lang="en-US" altLang="ko-KR"/>
          </a:p>
          <a:p>
            <a:pPr lvl="2"/>
            <a:r>
              <a:rPr lang="ko-KR" altLang="en-US"/>
              <a:t>지역 확장 및 공공 연계성 시나리오</a:t>
            </a:r>
            <a:endParaRPr lang="en-US" altLang="ko-KR"/>
          </a:p>
          <a:p>
            <a:pPr lvl="3"/>
            <a:r>
              <a:rPr lang="ko-KR" altLang="en-US"/>
              <a:t>금정구 정신건강복지센터 등과 협력 체계 구축</a:t>
            </a:r>
            <a:endParaRPr lang="en-US" altLang="ko-KR"/>
          </a:p>
          <a:p>
            <a:pPr lvl="3"/>
            <a:r>
              <a:rPr lang="ko-KR" altLang="en-US"/>
              <a:t>지역 기반 </a:t>
            </a:r>
            <a:r>
              <a:rPr lang="en-US" altLang="ko-KR"/>
              <a:t>DB </a:t>
            </a:r>
            <a:r>
              <a:rPr lang="ko-KR" altLang="en-US"/>
              <a:t>고도화 → 전국 단위 확장 가능</a:t>
            </a:r>
            <a:endParaRPr lang="en-US" altLang="ko-KR"/>
          </a:p>
          <a:p>
            <a:pPr lvl="3"/>
            <a:r>
              <a:rPr lang="ko-KR" altLang="en-US"/>
              <a:t>타 대학</a:t>
            </a:r>
            <a:r>
              <a:rPr lang="en-US" altLang="ko-KR"/>
              <a:t>·</a:t>
            </a:r>
            <a:r>
              <a:rPr lang="ko-KR" altLang="en-US"/>
              <a:t>공공기관 적용 가능한 모듈화 설계</a:t>
            </a:r>
            <a:endParaRPr lang="en-US" altLang="ko-KR"/>
          </a:p>
          <a:p>
            <a:pPr marL="457200" lvl="1" indent="0">
              <a:buNone/>
            </a:pPr>
            <a:endParaRPr lang="en-US" altLang="ko-KR">
              <a:cs typeface="Pretendard SemiBold"/>
            </a:endParaRPr>
          </a:p>
          <a:p>
            <a:pPr lvl="1">
              <a:buFont typeface="Wingdings" panose="020B0604020202020204" pitchFamily="34" charset="0"/>
              <a:buChar char="Ø"/>
            </a:pPr>
            <a:endParaRPr lang="en-US" altLang="ko-KR">
              <a:cs typeface="Pretendard SemiBold"/>
            </a:endParaRPr>
          </a:p>
          <a:p>
            <a:pPr marL="0" indent="0">
              <a:buFontTx/>
              <a:buNone/>
            </a:pPr>
            <a:endParaRPr lang="ko-KR" altLang="en-US">
              <a:solidFill>
                <a:srgbClr val="2F5597"/>
              </a:solidFill>
            </a:endParaRPr>
          </a:p>
          <a:p>
            <a:pPr marL="457200" lvl="1" indent="0">
              <a:buNone/>
            </a:pPr>
            <a:r>
              <a:rPr lang="en-US" altLang="ko-KR"/>
              <a:t>				</a:t>
            </a:r>
            <a:r>
              <a:rPr lang="ko-KR" altLang="en-US"/>
              <a:t> </a:t>
            </a:r>
            <a:endParaRPr lang="ko-KR" altLang="en-US">
              <a:cs typeface="Pretendard SemiBold"/>
            </a:endParaRPr>
          </a:p>
        </p:txBody>
      </p:sp>
      <p:pic>
        <p:nvPicPr>
          <p:cNvPr id="6" name="그림 5" descr="텍스트, 폰트, 로고, 그래픽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ACC3C24-1FF2-753A-954B-FDF2108AC9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71615" y="3847481"/>
            <a:ext cx="5467889" cy="1037326"/>
          </a:xfrm>
          <a:prstGeom prst="rect">
            <a:avLst/>
          </a:prstGeom>
        </p:spPr>
      </p:pic>
      <p:pic>
        <p:nvPicPr>
          <p:cNvPr id="8" name="그림 7" descr="텍스트, 폰트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CBE45ED-717C-8687-F9A0-C6B1B808D0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43384" y="6724751"/>
            <a:ext cx="4324350" cy="97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1761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202DF4-A414-F379-D9E9-49AA094AFE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ctr"/>
          <a:lstStyle/>
          <a:p>
            <a:r>
              <a:rPr lang="en-US" altLang="ko-KR">
                <a:cs typeface="+mj-ea"/>
              </a:rPr>
              <a:t>3. </a:t>
            </a:r>
            <a:r>
              <a:rPr lang="ko-KR">
                <a:cs typeface="+mj-ea"/>
              </a:rPr>
              <a:t>활용 방안 </a:t>
            </a:r>
            <a:endParaRPr lang="ko-KR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6AFCDDD-7939-C20B-E573-8F6FB41714B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lIns="91440" tIns="45720" rIns="91440" bIns="45720" anchor="t"/>
          <a:lstStyle/>
          <a:p>
            <a:r>
              <a:rPr lang="en-US" altLang="ko-KR">
                <a:cs typeface="+mj-ea"/>
              </a:rPr>
              <a:t>3.2 </a:t>
            </a:r>
            <a:r>
              <a:rPr lang="ko-KR">
                <a:cs typeface="+mj-ea"/>
              </a:rPr>
              <a:t>예상 효과</a:t>
            </a:r>
            <a:endParaRPr lang="ko-KR" altLang="en-US"/>
          </a:p>
        </p:txBody>
      </p:sp>
      <p:pic>
        <p:nvPicPr>
          <p:cNvPr id="8" name="그림 7" descr="원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862BEEB-0C56-95BA-0565-09A2AB383A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809" y="3456241"/>
            <a:ext cx="5438775" cy="5438775"/>
          </a:xfrm>
          <a:prstGeom prst="rect">
            <a:avLst/>
          </a:prstGeom>
        </p:spPr>
      </p:pic>
      <p:pic>
        <p:nvPicPr>
          <p:cNvPr id="10" name="그림 9" descr="원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4B17640-4D3B-496A-24DA-6B6066C26E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0385" y="3456241"/>
            <a:ext cx="5438775" cy="5438775"/>
          </a:xfrm>
          <a:prstGeom prst="rect">
            <a:avLst/>
          </a:prstGeom>
        </p:spPr>
      </p:pic>
      <p:pic>
        <p:nvPicPr>
          <p:cNvPr id="11" name="그림 10" descr="원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803CEF4-0F3D-D18A-219D-406179F579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15026" y="3456241"/>
            <a:ext cx="5438775" cy="543877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36DC595-7EEF-9CDE-6BA3-5D87B62D4442}"/>
              </a:ext>
            </a:extLst>
          </p:cNvPr>
          <p:cNvSpPr txBox="1"/>
          <p:nvPr/>
        </p:nvSpPr>
        <p:spPr>
          <a:xfrm>
            <a:off x="2042746" y="4431323"/>
            <a:ext cx="2625970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sz="4000" b="1"/>
              <a:t>개인적 차원</a:t>
            </a:r>
            <a:endParaRPr lang="ko-KR" altLang="en-US" b="1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6A1D3BC-CF03-1FFD-0DFA-0EAC08F7966C}"/>
              </a:ext>
            </a:extLst>
          </p:cNvPr>
          <p:cNvSpPr txBox="1"/>
          <p:nvPr/>
        </p:nvSpPr>
        <p:spPr>
          <a:xfrm>
            <a:off x="7772400" y="4431323"/>
            <a:ext cx="2347547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sz="4000" b="1"/>
              <a:t>대학 차원</a:t>
            </a:r>
            <a:endParaRPr lang="ko-KR" altLang="en-US" b="1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25A4FDB-A8A1-A904-93D2-7536096F2765}"/>
              </a:ext>
            </a:extLst>
          </p:cNvPr>
          <p:cNvSpPr txBox="1"/>
          <p:nvPr/>
        </p:nvSpPr>
        <p:spPr>
          <a:xfrm>
            <a:off x="13033131" y="4431323"/>
            <a:ext cx="2743200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4000" b="1"/>
              <a:t>국가적</a:t>
            </a:r>
            <a:r>
              <a:rPr lang="ko-KR" sz="4000" b="1"/>
              <a:t> 차원</a:t>
            </a:r>
            <a:endParaRPr lang="ko-KR" altLang="en-US" b="1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CBDF638-A691-1D36-50E2-8C9F737764DC}"/>
              </a:ext>
            </a:extLst>
          </p:cNvPr>
          <p:cNvSpPr txBox="1"/>
          <p:nvPr/>
        </p:nvSpPr>
        <p:spPr>
          <a:xfrm>
            <a:off x="1227032" y="5525286"/>
            <a:ext cx="485335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sz="2000">
                <a:solidFill>
                  <a:srgbClr val="575858"/>
                </a:solidFill>
                <a:latin typeface="+mn-ea"/>
              </a:rPr>
              <a:t>정신건강 위험군의 조기 발견 및 개입</a:t>
            </a:r>
            <a:endParaRPr lang="ko-KR" altLang="en-US" sz="2000">
              <a:latin typeface="+mn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8157177-0FBE-92B7-0DFC-3F50F3775858}"/>
              </a:ext>
            </a:extLst>
          </p:cNvPr>
          <p:cNvSpPr txBox="1"/>
          <p:nvPr/>
        </p:nvSpPr>
        <p:spPr>
          <a:xfrm>
            <a:off x="1227032" y="6096718"/>
            <a:ext cx="4062045" cy="3416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lvl="2">
              <a:lnSpc>
                <a:spcPts val="1875"/>
              </a:lnSpc>
            </a:pPr>
            <a:r>
              <a:rPr lang="ko-KR" sz="2000">
                <a:solidFill>
                  <a:srgbClr val="575858"/>
                </a:solidFill>
                <a:latin typeface="+mn-ea"/>
                <a:cs typeface="Arial"/>
              </a:rPr>
              <a:t>대학생들의 자기 감정 인식 능력 향상</a:t>
            </a:r>
            <a:r>
              <a:rPr lang="ko-KR" sz="1500">
                <a:solidFill>
                  <a:srgbClr val="575858"/>
                </a:solidFill>
                <a:latin typeface="+mn-ea"/>
                <a:cs typeface="Arial"/>
              </a:rPr>
              <a:t> </a:t>
            </a:r>
            <a:r>
              <a:rPr lang="en-US" altLang="ko-KR" sz="1500">
                <a:latin typeface="+mn-ea"/>
                <a:cs typeface="Arial"/>
              </a:rPr>
              <a:t>​</a:t>
            </a:r>
            <a:endParaRPr lang="ko-KR" altLang="en-US">
              <a:latin typeface="+mn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709D7D5-0346-1B4D-B7F3-D93224AB41A3}"/>
              </a:ext>
            </a:extLst>
          </p:cNvPr>
          <p:cNvSpPr txBox="1"/>
          <p:nvPr/>
        </p:nvSpPr>
        <p:spPr>
          <a:xfrm>
            <a:off x="1227032" y="6609671"/>
            <a:ext cx="4677507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sz="2000">
                <a:solidFill>
                  <a:srgbClr val="575858"/>
                </a:solidFill>
                <a:latin typeface="+mn-ea"/>
              </a:rPr>
              <a:t>일상적 감정 관리 습관 형성을 통한 정서적 회복탄력성 증진 </a:t>
            </a:r>
            <a:endParaRPr lang="ko-KR" altLang="en-US" sz="2000">
              <a:latin typeface="+mn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22B6810-3BB9-72EB-C34C-773B0396A37E}"/>
              </a:ext>
            </a:extLst>
          </p:cNvPr>
          <p:cNvSpPr txBox="1"/>
          <p:nvPr/>
        </p:nvSpPr>
        <p:spPr>
          <a:xfrm>
            <a:off x="6695847" y="5578252"/>
            <a:ext cx="4838699" cy="3407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lvl="2">
              <a:lnSpc>
                <a:spcPts val="1875"/>
              </a:lnSpc>
            </a:pPr>
            <a:r>
              <a:rPr lang="ko-KR" altLang="en-US" sz="2000">
                <a:solidFill>
                  <a:srgbClr val="575858"/>
                </a:solidFill>
                <a:latin typeface="+mn-ea"/>
                <a:cs typeface="Arial"/>
              </a:rPr>
              <a:t>교내 상담센터 이용률 증가 </a:t>
            </a:r>
            <a:endParaRPr lang="en-US" altLang="ko-KR" sz="3600">
              <a:latin typeface="+mn-ea"/>
              <a:cs typeface="Arial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0378B8E-7D24-CDA8-5A63-D031DDDB9EFA}"/>
              </a:ext>
            </a:extLst>
          </p:cNvPr>
          <p:cNvSpPr txBox="1"/>
          <p:nvPr/>
        </p:nvSpPr>
        <p:spPr>
          <a:xfrm>
            <a:off x="6695847" y="6267534"/>
            <a:ext cx="4413027" cy="63075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lvl="2">
              <a:lnSpc>
                <a:spcPts val="1875"/>
              </a:lnSpc>
            </a:pPr>
            <a:r>
              <a:rPr lang="ko-KR" sz="2000">
                <a:solidFill>
                  <a:srgbClr val="575858"/>
                </a:solidFill>
                <a:latin typeface="+mn-ea"/>
                <a:cs typeface="Arial"/>
              </a:rPr>
              <a:t>정신건강 문제로 인한 </a:t>
            </a:r>
            <a:endParaRPr lang="en-US" altLang="ko-KR" sz="2000">
              <a:solidFill>
                <a:srgbClr val="575858"/>
              </a:solidFill>
              <a:latin typeface="+mn-ea"/>
              <a:cs typeface="Arial"/>
            </a:endParaRPr>
          </a:p>
          <a:p>
            <a:pPr marL="0" lvl="2">
              <a:lnSpc>
                <a:spcPts val="1875"/>
              </a:lnSpc>
            </a:pPr>
            <a:r>
              <a:rPr lang="ko-KR" sz="2000">
                <a:solidFill>
                  <a:srgbClr val="575858"/>
                </a:solidFill>
                <a:latin typeface="+mn-ea"/>
                <a:cs typeface="Arial"/>
              </a:rPr>
              <a:t>학업 중단 </a:t>
            </a:r>
            <a:r>
              <a:rPr lang="en-US" altLang="ko-KR" sz="2000">
                <a:solidFill>
                  <a:srgbClr val="575858"/>
                </a:solidFill>
                <a:latin typeface="+mn-ea"/>
                <a:cs typeface="Arial"/>
              </a:rPr>
              <a:t>(15%) </a:t>
            </a:r>
            <a:r>
              <a:rPr lang="ko-KR" sz="2000">
                <a:solidFill>
                  <a:srgbClr val="575858"/>
                </a:solidFill>
                <a:latin typeface="+mn-ea"/>
                <a:cs typeface="Arial"/>
              </a:rPr>
              <a:t>감소 예상</a:t>
            </a:r>
            <a:r>
              <a:rPr lang="en-US" altLang="ko-KR" sz="3600">
                <a:latin typeface="+mn-ea"/>
                <a:cs typeface="Arial"/>
              </a:rPr>
              <a:t>​</a:t>
            </a:r>
            <a:endParaRPr lang="ko-KR" altLang="en-US">
              <a:latin typeface="+mn-ea"/>
              <a:cs typeface="Pretendard Medium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83E8DBA-A5A9-F74A-FE94-ED12959005F7}"/>
              </a:ext>
            </a:extLst>
          </p:cNvPr>
          <p:cNvSpPr txBox="1"/>
          <p:nvPr/>
        </p:nvSpPr>
        <p:spPr>
          <a:xfrm>
            <a:off x="12132423" y="5525286"/>
            <a:ext cx="4355122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sz="2000">
                <a:solidFill>
                  <a:srgbClr val="575858"/>
                </a:solidFill>
              </a:rPr>
              <a:t>청년 정신건강 위기 조기 발견 및 개입으로 사회적 비용 절감</a:t>
            </a:r>
            <a:endParaRPr lang="ko-KR" altLang="en-US" sz="200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A6639C3-D7C3-33B8-CD81-A25DC70D8621}"/>
              </a:ext>
            </a:extLst>
          </p:cNvPr>
          <p:cNvSpPr txBox="1"/>
          <p:nvPr/>
        </p:nvSpPr>
        <p:spPr>
          <a:xfrm>
            <a:off x="12132423" y="6580364"/>
            <a:ext cx="4824046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sz="2000">
                <a:solidFill>
                  <a:srgbClr val="575858"/>
                </a:solidFill>
              </a:rPr>
              <a:t>정신건강 서비스 접근성 향상을 통한 건강한 사회 구성원 양성</a:t>
            </a:r>
            <a:endParaRPr lang="ko-KR" altLang="en-US" sz="2000"/>
          </a:p>
        </p:txBody>
      </p:sp>
    </p:spTree>
    <p:extLst>
      <p:ext uri="{BB962C8B-B14F-4D97-AF65-F5344CB8AC3E}">
        <p14:creationId xmlns:p14="http://schemas.microsoft.com/office/powerpoint/2010/main" val="31233405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80D42C-BFC5-3733-F84D-9AA3A67028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4">
            <a:extLst>
              <a:ext uri="{FF2B5EF4-FFF2-40B4-BE49-F238E27FC236}">
                <a16:creationId xmlns:a16="http://schemas.microsoft.com/office/drawing/2014/main" id="{2ADBF9EE-E667-4208-EFF1-30CBB975274C}"/>
              </a:ext>
            </a:extLst>
          </p:cNvPr>
          <p:cNvSpPr/>
          <p:nvPr/>
        </p:nvSpPr>
        <p:spPr>
          <a:xfrm>
            <a:off x="1657348" y="3955106"/>
            <a:ext cx="12409441" cy="23976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8775"/>
              </a:lnSpc>
            </a:pPr>
            <a:r>
              <a:rPr lang="en-US" altLang="ko-KR" sz="8000" b="1" err="1">
                <a:solidFill>
                  <a:srgbClr val="FFF34C"/>
                </a:solidFill>
                <a:latin typeface="+mj-ea"/>
                <a:ea typeface="+mj-ea"/>
              </a:rPr>
              <a:t>감사합니다</a:t>
            </a:r>
            <a:r>
              <a:rPr lang="en-US" altLang="ko-KR" sz="8000" b="1">
                <a:solidFill>
                  <a:srgbClr val="FFF34C"/>
                </a:solidFill>
                <a:latin typeface="+mj-ea"/>
                <a:ea typeface="+mj-ea"/>
              </a:rPr>
              <a:t>. </a:t>
            </a:r>
          </a:p>
        </p:txBody>
      </p:sp>
      <p:sp>
        <p:nvSpPr>
          <p:cNvPr id="6" name="Object4">
            <a:extLst>
              <a:ext uri="{FF2B5EF4-FFF2-40B4-BE49-F238E27FC236}">
                <a16:creationId xmlns:a16="http://schemas.microsoft.com/office/drawing/2014/main" id="{CDB3306F-93BD-E659-EF9E-8BE487EE0216}"/>
              </a:ext>
            </a:extLst>
          </p:cNvPr>
          <p:cNvSpPr/>
          <p:nvPr/>
        </p:nvSpPr>
        <p:spPr>
          <a:xfrm>
            <a:off x="1657347" y="5906197"/>
            <a:ext cx="14891794" cy="20081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>
              <a:lnSpc>
                <a:spcPct val="150000"/>
              </a:lnSpc>
            </a:pPr>
            <a:r>
              <a:rPr lang="ko-KR" altLang="en-US" sz="2800" b="1">
                <a:solidFill>
                  <a:schemeClr val="bg1">
                    <a:lumMod val="85000"/>
                  </a:schemeClr>
                </a:solidFill>
                <a:latin typeface="+mn-ea"/>
              </a:rPr>
              <a:t>팀 명 </a:t>
            </a:r>
            <a:r>
              <a:rPr lang="en-US" altLang="ko-KR" sz="2800" b="1">
                <a:solidFill>
                  <a:schemeClr val="bg1">
                    <a:lumMod val="85000"/>
                  </a:schemeClr>
                </a:solidFill>
                <a:latin typeface="+mn-ea"/>
              </a:rPr>
              <a:t>: </a:t>
            </a:r>
            <a:r>
              <a:rPr lang="en-US" altLang="ko-KR" sz="2800" b="1" err="1">
                <a:solidFill>
                  <a:schemeClr val="bg1">
                    <a:lumMod val="85000"/>
                  </a:schemeClr>
                </a:solidFill>
                <a:latin typeface="+mn-ea"/>
              </a:rPr>
              <a:t>몽글몽글</a:t>
            </a:r>
            <a:r>
              <a:rPr lang="en-US" altLang="ko-KR" sz="2800" b="1">
                <a:solidFill>
                  <a:schemeClr val="bg1">
                    <a:lumMod val="85000"/>
                  </a:schemeClr>
                </a:solidFill>
                <a:latin typeface="+mn-ea"/>
              </a:rPr>
              <a:t> </a:t>
            </a:r>
            <a:r>
              <a:rPr lang="en-US" altLang="ko-KR" sz="2800" b="1" err="1">
                <a:solidFill>
                  <a:schemeClr val="bg1">
                    <a:lumMod val="85000"/>
                  </a:schemeClr>
                </a:solidFill>
                <a:latin typeface="+mn-ea"/>
              </a:rPr>
              <a:t>스튜디오</a:t>
            </a:r>
            <a:r>
              <a:rPr lang="ko-KR" altLang="en-US" sz="2800" b="1">
                <a:solidFill>
                  <a:schemeClr val="bg1">
                    <a:lumMod val="85000"/>
                  </a:schemeClr>
                </a:solidFill>
                <a:latin typeface="+mn-ea"/>
              </a:rPr>
              <a:t>  </a:t>
            </a:r>
            <a:endParaRPr lang="en-US" altLang="ko-KR" sz="2800" b="1">
              <a:solidFill>
                <a:schemeClr val="bg1">
                  <a:lumMod val="85000"/>
                </a:schemeClr>
              </a:solidFill>
              <a:latin typeface="+mn-ea"/>
            </a:endParaRPr>
          </a:p>
          <a:p>
            <a:pPr algn="r">
              <a:lnSpc>
                <a:spcPct val="150000"/>
              </a:lnSpc>
            </a:pPr>
            <a:r>
              <a:rPr lang="ko-KR" altLang="en-US" sz="2800" b="1" kern="0" spc="-50">
                <a:solidFill>
                  <a:schemeClr val="bg1">
                    <a:lumMod val="85000"/>
                  </a:schemeClr>
                </a:solidFill>
                <a:latin typeface="+mn-ea"/>
              </a:rPr>
              <a:t>참가자 성명 </a:t>
            </a:r>
            <a:r>
              <a:rPr lang="en-US" altLang="ko-KR" sz="2800" b="1" kern="0" spc="-50">
                <a:solidFill>
                  <a:schemeClr val="bg1">
                    <a:lumMod val="85000"/>
                  </a:schemeClr>
                </a:solidFill>
                <a:latin typeface="+mn-ea"/>
              </a:rPr>
              <a:t>: </a:t>
            </a:r>
            <a:r>
              <a:rPr lang="en-US" altLang="ko-KR" sz="2800" b="1" kern="0" spc="-50" err="1">
                <a:solidFill>
                  <a:schemeClr val="bg1">
                    <a:lumMod val="85000"/>
                  </a:schemeClr>
                </a:solidFill>
                <a:latin typeface="+mn-ea"/>
              </a:rPr>
              <a:t>김율겸</a:t>
            </a:r>
            <a:r>
              <a:rPr lang="en-US" altLang="ko-KR" sz="2800" b="1" kern="0" spc="-50">
                <a:solidFill>
                  <a:schemeClr val="bg1">
                    <a:lumMod val="85000"/>
                  </a:schemeClr>
                </a:solidFill>
                <a:latin typeface="+mn-ea"/>
              </a:rPr>
              <a:t> </a:t>
            </a:r>
            <a:r>
              <a:rPr lang="en-US" altLang="ko-KR" sz="2800" b="1" kern="0" spc="-50" err="1">
                <a:solidFill>
                  <a:schemeClr val="bg1">
                    <a:lumMod val="85000"/>
                  </a:schemeClr>
                </a:solidFill>
                <a:latin typeface="+mn-ea"/>
              </a:rPr>
              <a:t>안나연</a:t>
            </a:r>
            <a:r>
              <a:rPr lang="en-US" altLang="ko-KR" sz="2800" b="1" kern="0" spc="-50">
                <a:solidFill>
                  <a:schemeClr val="bg1">
                    <a:lumMod val="85000"/>
                  </a:schemeClr>
                </a:solidFill>
                <a:latin typeface="+mn-ea"/>
              </a:rPr>
              <a:t> </a:t>
            </a:r>
            <a:r>
              <a:rPr lang="en-US" altLang="ko-KR" sz="2800" b="1" kern="0" spc="-50" err="1">
                <a:solidFill>
                  <a:schemeClr val="bg1">
                    <a:lumMod val="85000"/>
                  </a:schemeClr>
                </a:solidFill>
                <a:latin typeface="+mn-ea"/>
              </a:rPr>
              <a:t>문진혁</a:t>
            </a:r>
            <a:r>
              <a:rPr lang="en-US" altLang="ko-KR" sz="2800" b="1" kern="0" spc="-50">
                <a:solidFill>
                  <a:schemeClr val="bg1">
                    <a:lumMod val="85000"/>
                  </a:schemeClr>
                </a:solidFill>
                <a:latin typeface="+mn-ea"/>
              </a:rPr>
              <a:t> </a:t>
            </a:r>
            <a:r>
              <a:rPr lang="en-US" altLang="ko-KR" sz="2800" b="1" kern="0" spc="-50" err="1">
                <a:solidFill>
                  <a:schemeClr val="bg1">
                    <a:lumMod val="85000"/>
                  </a:schemeClr>
                </a:solidFill>
                <a:latin typeface="+mn-ea"/>
              </a:rPr>
              <a:t>황연경</a:t>
            </a:r>
            <a:endParaRPr lang="en-US" altLang="ko-KR" sz="2800" b="1" kern="0" spc="-50">
              <a:solidFill>
                <a:schemeClr val="bg1">
                  <a:lumMod val="85000"/>
                </a:schemeClr>
              </a:solidFill>
              <a:latin typeface="+mn-ea"/>
            </a:endParaRPr>
          </a:p>
          <a:p>
            <a:pPr algn="r">
              <a:lnSpc>
                <a:spcPct val="150000"/>
              </a:lnSpc>
            </a:pPr>
            <a:r>
              <a:rPr lang="ko-KR" altLang="en-US" sz="2800" b="1" kern="0" spc="-50">
                <a:solidFill>
                  <a:schemeClr val="bg1">
                    <a:lumMod val="85000"/>
                  </a:schemeClr>
                </a:solidFill>
                <a:latin typeface="+mn-ea"/>
              </a:rPr>
              <a:t>서비스 형태 </a:t>
            </a:r>
            <a:r>
              <a:rPr lang="en-US" altLang="ko-KR" sz="2800" b="1" kern="0" spc="-50">
                <a:solidFill>
                  <a:schemeClr val="bg1">
                    <a:lumMod val="85000"/>
                  </a:schemeClr>
                </a:solidFill>
                <a:latin typeface="+mn-ea"/>
              </a:rPr>
              <a:t>: </a:t>
            </a:r>
            <a:r>
              <a:rPr lang="ko-KR" altLang="en-US" sz="2800" b="1" kern="0" spc="-50">
                <a:solidFill>
                  <a:schemeClr val="bg1">
                    <a:lumMod val="85000"/>
                  </a:schemeClr>
                </a:solidFill>
                <a:latin typeface="+mn-ea"/>
              </a:rPr>
              <a:t>어플리케이션</a:t>
            </a:r>
            <a:endParaRPr lang="en-US" altLang="ko-KR" sz="2800" b="1" kern="0" spc="-50">
              <a:solidFill>
                <a:schemeClr val="bg1">
                  <a:lumMod val="8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81783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C4D2BC-FC5D-995E-B2A7-3889730510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038FA7-2437-B54B-72D4-22FC6018E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ctr"/>
          <a:lstStyle/>
          <a:p>
            <a:r>
              <a:rPr lang="en-US" altLang="ko-KR">
                <a:cs typeface="Pretendard SemiBold"/>
              </a:rPr>
              <a:t>1. </a:t>
            </a:r>
            <a:r>
              <a:rPr lang="ko-KR" altLang="en-US">
                <a:cs typeface="Pretendard SemiBold"/>
              </a:rPr>
              <a:t>개발 배경 및 동기 </a:t>
            </a:r>
            <a:endParaRPr lang="ko-KR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EB2C4B-9BC7-9085-8F63-63055054C4B2}"/>
              </a:ext>
            </a:extLst>
          </p:cNvPr>
          <p:cNvSpPr txBox="1"/>
          <p:nvPr/>
        </p:nvSpPr>
        <p:spPr>
          <a:xfrm>
            <a:off x="3023228" y="3816932"/>
            <a:ext cx="4186483" cy="131055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800"/>
              <a:t>20</a:t>
            </a:r>
            <a:r>
              <a:rPr lang="ko-KR" altLang="en-US" sz="2800"/>
              <a:t>대의 감정 인식 미흡</a:t>
            </a:r>
            <a:endParaRPr lang="en-US" altLang="ko-KR" sz="2800"/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/>
              <a:t>정서 회피 경향</a:t>
            </a:r>
            <a:endParaRPr lang="ko-KR" sz="28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FC8959-6EA4-E994-94A4-9C0DA48A47C5}"/>
              </a:ext>
            </a:extLst>
          </p:cNvPr>
          <p:cNvSpPr txBox="1"/>
          <p:nvPr/>
        </p:nvSpPr>
        <p:spPr>
          <a:xfrm>
            <a:off x="3019848" y="7737439"/>
            <a:ext cx="5477530" cy="131055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lvl1pPr marL="457200" indent="-457200">
              <a:lnSpc>
                <a:spcPct val="150000"/>
              </a:lnSpc>
              <a:buFont typeface="Arial" panose="020B0604020202020204" pitchFamily="34" charset="0"/>
              <a:buChar char="•"/>
              <a:defRPr sz="3000"/>
            </a:lvl1pPr>
          </a:lstStyle>
          <a:p>
            <a:r>
              <a:rPr lang="ko-KR" altLang="en-US" sz="2800"/>
              <a:t>낮은 교내 상담소 이용률</a:t>
            </a:r>
            <a:r>
              <a:rPr lang="en-US" altLang="ko-KR" sz="2800"/>
              <a:t>(23%)</a:t>
            </a:r>
          </a:p>
          <a:p>
            <a:r>
              <a:rPr lang="ko-KR" altLang="en-US" sz="2800"/>
              <a:t>상담 홍보의 어려움</a:t>
            </a:r>
          </a:p>
        </p:txBody>
      </p:sp>
      <p:pic>
        <p:nvPicPr>
          <p:cNvPr id="20" name="그림 19" descr="그래픽, 로고, 그린, 폰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8E5E26D9-0E2A-27E8-4728-096245229D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05212" y="4557941"/>
            <a:ext cx="3181711" cy="210913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C0F9379-F970-3BD6-45EB-DB94346CAD6A}"/>
              </a:ext>
            </a:extLst>
          </p:cNvPr>
          <p:cNvSpPr txBox="1"/>
          <p:nvPr/>
        </p:nvSpPr>
        <p:spPr>
          <a:xfrm>
            <a:off x="883289" y="4036640"/>
            <a:ext cx="197279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Medium"/>
                <a:ea typeface="Pretendard Medium"/>
                <a:cs typeface="Pretendard Medium"/>
              </a:rPr>
              <a:t>개인적 차원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B77B22-9C13-1BE6-2BFC-E3FDE9252B52}"/>
              </a:ext>
            </a:extLst>
          </p:cNvPr>
          <p:cNvSpPr txBox="1"/>
          <p:nvPr/>
        </p:nvSpPr>
        <p:spPr>
          <a:xfrm>
            <a:off x="880871" y="7816106"/>
            <a:ext cx="197279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800" b="1">
                <a:solidFill>
                  <a:prstClr val="black"/>
                </a:solidFill>
                <a:latin typeface="Pretendard Medium"/>
                <a:ea typeface="Pretendard Medium"/>
                <a:cs typeface="Pretendard Medium"/>
              </a:rPr>
              <a:t>대학</a:t>
            </a:r>
            <a:r>
              <a:rPr kumimoji="0" lang="ko-KR" altLang="en-US" sz="2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Medium"/>
                <a:ea typeface="Pretendard Medium"/>
                <a:cs typeface="Pretendard Medium"/>
              </a:rPr>
              <a:t> 차원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ED9D95-7094-2288-B0DB-D7040A8C617D}"/>
              </a:ext>
            </a:extLst>
          </p:cNvPr>
          <p:cNvSpPr txBox="1"/>
          <p:nvPr/>
        </p:nvSpPr>
        <p:spPr>
          <a:xfrm>
            <a:off x="3013501" y="5694837"/>
            <a:ext cx="6518032" cy="131055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lvl1pPr marL="457200" indent="-457200">
              <a:lnSpc>
                <a:spcPct val="150000"/>
              </a:lnSpc>
              <a:buFont typeface="Arial" panose="020B0604020202020204" pitchFamily="34" charset="0"/>
              <a:buChar char="•"/>
              <a:defRPr sz="3000"/>
            </a:lvl1pPr>
          </a:lstStyle>
          <a:p>
            <a:r>
              <a:rPr lang="ko-KR" altLang="en-US" sz="2800"/>
              <a:t>높은 마음 건강 </a:t>
            </a:r>
            <a:r>
              <a:rPr lang="ko-KR" altLang="en-US" sz="2800" err="1"/>
              <a:t>위험군</a:t>
            </a:r>
            <a:r>
              <a:rPr lang="ko-KR" altLang="en-US" sz="2800"/>
              <a:t> 비율</a:t>
            </a:r>
            <a:r>
              <a:rPr lang="en-US" altLang="ko-KR" sz="2800"/>
              <a:t>(43%)</a:t>
            </a:r>
          </a:p>
          <a:p>
            <a:r>
              <a:rPr lang="ko-KR" altLang="en-US" sz="2800"/>
              <a:t>정신건강 서비스 접근성 문제</a:t>
            </a:r>
            <a:endParaRPr lang="en-US" altLang="ko-KR" sz="28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28D853A-E7AD-8C66-05ED-122E6BF1487C}"/>
              </a:ext>
            </a:extLst>
          </p:cNvPr>
          <p:cNvSpPr txBox="1"/>
          <p:nvPr/>
        </p:nvSpPr>
        <p:spPr>
          <a:xfrm>
            <a:off x="888924" y="5842129"/>
            <a:ext cx="197279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Medium"/>
                <a:ea typeface="Pretendard Medium"/>
                <a:cs typeface="Pretendard Medium"/>
              </a:rPr>
              <a:t>사회적 차원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20FCCEC-FE43-40F9-80AD-C0F77F88187D}"/>
              </a:ext>
            </a:extLst>
          </p:cNvPr>
          <p:cNvSpPr/>
          <p:nvPr/>
        </p:nvSpPr>
        <p:spPr>
          <a:xfrm>
            <a:off x="685798" y="2921021"/>
            <a:ext cx="7779770" cy="6552073"/>
          </a:xfrm>
          <a:prstGeom prst="rect">
            <a:avLst/>
          </a:prstGeom>
          <a:noFill/>
          <a:ln w="28575">
            <a:solidFill>
              <a:srgbClr val="25696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화살표: 오른쪽 30">
            <a:extLst>
              <a:ext uri="{FF2B5EF4-FFF2-40B4-BE49-F238E27FC236}">
                <a16:creationId xmlns:a16="http://schemas.microsoft.com/office/drawing/2014/main" id="{296C064F-3E64-1327-6AF8-D9A7A81DC274}"/>
              </a:ext>
            </a:extLst>
          </p:cNvPr>
          <p:cNvSpPr/>
          <p:nvPr/>
        </p:nvSpPr>
        <p:spPr>
          <a:xfrm>
            <a:off x="8553027" y="5687483"/>
            <a:ext cx="894220" cy="512588"/>
          </a:xfrm>
          <a:prstGeom prst="rightArrow">
            <a:avLst/>
          </a:prstGeom>
          <a:solidFill>
            <a:srgbClr val="256964"/>
          </a:solidFill>
          <a:ln w="57150">
            <a:solidFill>
              <a:srgbClr val="25696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ko-KR" altLang="en-US" sz="2000">
              <a:solidFill>
                <a:sysClr val="windowText" lastClr="00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5670B0-C6C0-379B-9D6D-F4CFC532D1E5}"/>
              </a:ext>
            </a:extLst>
          </p:cNvPr>
          <p:cNvSpPr txBox="1"/>
          <p:nvPr/>
        </p:nvSpPr>
        <p:spPr>
          <a:xfrm>
            <a:off x="525439" y="1590501"/>
            <a:ext cx="958947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Blip>
                <a:blip r:embed="rId3"/>
              </a:buBlip>
              <a:tabLst/>
              <a:defRPr/>
            </a:pPr>
            <a:r>
              <a:rPr kumimoji="0" lang="en-US" altLang="ko-KR" sz="4000" b="1" i="0" u="none" strike="noStrike" kern="1200" cap="none" spc="0" normalizeH="0" baseline="0" noProof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Pretendard SemiBold"/>
                <a:ea typeface="Pretendard SemiBold"/>
                <a:cs typeface="+mn-cs"/>
              </a:rPr>
              <a:t> 1.1 </a:t>
            </a:r>
            <a:r>
              <a:rPr kumimoji="0" lang="ko-KR" altLang="en-US" sz="4000" b="1" i="0" u="none" strike="noStrike" kern="1200" cap="none" spc="0" normalizeH="0" baseline="0" noProof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Pretendard SemiBold"/>
                <a:ea typeface="Pretendard SemiBold"/>
                <a:cs typeface="+mn-cs"/>
              </a:rPr>
              <a:t>프로젝트 개요</a:t>
            </a:r>
            <a:endParaRPr kumimoji="0" lang="en-US" altLang="ko-KR" sz="4000" b="1" i="0" u="none" strike="noStrike" kern="1200" cap="none" spc="0" normalizeH="0" baseline="0" noProof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Pretendard SemiBold"/>
              <a:ea typeface="Pretendard SemiBold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1C78FB6-8E88-543C-F93B-32CC2C1EB131}"/>
              </a:ext>
            </a:extLst>
          </p:cNvPr>
          <p:cNvSpPr txBox="1"/>
          <p:nvPr/>
        </p:nvSpPr>
        <p:spPr>
          <a:xfrm>
            <a:off x="10421744" y="3842698"/>
            <a:ext cx="6536634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4000" b="1">
                <a:solidFill>
                  <a:srgbClr val="256964"/>
                </a:solidFill>
                <a:ea typeface="Pretendard SemiBold"/>
              </a:rPr>
              <a:t>"</a:t>
            </a:r>
            <a:r>
              <a:rPr lang="ko-KR" altLang="en-US" sz="4000" b="1" baseline="0">
                <a:solidFill>
                  <a:srgbClr val="256964"/>
                </a:solidFill>
                <a:ea typeface="Pretendard SemiBold"/>
              </a:rPr>
              <a:t>하루 일기로 마음 심</a:t>
            </a:r>
            <a:r>
              <a:rPr lang="en-US" altLang="ko-KR" sz="4000" b="1" baseline="0">
                <a:solidFill>
                  <a:srgbClr val="256964"/>
                </a:solidFill>
                <a:latin typeface="Pretendard SemiBold"/>
              </a:rPr>
              <a:t>(</a:t>
            </a:r>
            <a:r>
              <a:rPr lang="ko-KR" altLang="en-US" sz="4000" b="1" baseline="0">
                <a:solidFill>
                  <a:srgbClr val="256964"/>
                </a:solidFill>
                <a:ea typeface="Pretendard SemiBold"/>
              </a:rPr>
              <a:t>心</a:t>
            </a:r>
            <a:r>
              <a:rPr lang="en-US" altLang="ko-KR" sz="4000" b="1" baseline="0">
                <a:solidFill>
                  <a:srgbClr val="256964"/>
                </a:solidFill>
                <a:latin typeface="Pretendard SemiBold"/>
              </a:rPr>
              <a:t>)</a:t>
            </a:r>
            <a:r>
              <a:rPr lang="ko-KR" altLang="en-US" sz="4000" b="1" baseline="0">
                <a:solidFill>
                  <a:srgbClr val="256964"/>
                </a:solidFill>
                <a:latin typeface="Pretendard SemiBold"/>
              </a:rPr>
              <a:t>자</a:t>
            </a:r>
            <a:r>
              <a:rPr lang="ko-KR" altLang="en-US" sz="4000" b="1">
                <a:solidFill>
                  <a:srgbClr val="256964"/>
                </a:solidFill>
                <a:latin typeface="Pretendard Medium"/>
                <a:ea typeface="Pretendard Medium"/>
                <a:cs typeface="Pretendard SemiBold"/>
              </a:rPr>
              <a:t>"</a:t>
            </a:r>
            <a:r>
              <a:rPr lang="ko-KR" altLang="en-US" sz="4000">
                <a:latin typeface="Pretendard SemiBold"/>
                <a:ea typeface="Pretendard SemiBold"/>
                <a:cs typeface="Pretendard SemiBold"/>
              </a:rPr>
              <a:t>​</a:t>
            </a:r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C51F74E-B030-1FBD-C22D-5088D9A6ACB6}"/>
              </a:ext>
            </a:extLst>
          </p:cNvPr>
          <p:cNvSpPr txBox="1"/>
          <p:nvPr/>
        </p:nvSpPr>
        <p:spPr>
          <a:xfrm>
            <a:off x="9552268" y="7234094"/>
            <a:ext cx="7464286" cy="118494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00050" lvl="1" algn="ctr">
              <a:spcBef>
                <a:spcPts val="1800"/>
              </a:spcBef>
            </a:pPr>
            <a:r>
              <a:rPr lang="en-US" sz="2800">
                <a:solidFill>
                  <a:srgbClr val="000000"/>
                </a:solidFill>
                <a:ea typeface="Malgun Gothic"/>
                <a:cs typeface="Pretendard Medium"/>
              </a:rPr>
              <a:t>AI</a:t>
            </a:r>
            <a:r>
              <a:rPr lang="ko-KR" sz="2800">
                <a:solidFill>
                  <a:srgbClr val="000000"/>
                </a:solidFill>
                <a:cs typeface="Pretendard Medium"/>
              </a:rPr>
              <a:t> 음성 분석을 통한 감정 기록 </a:t>
            </a:r>
            <a:endParaRPr lang="en-US" sz="2800">
              <a:solidFill>
                <a:srgbClr val="000000"/>
              </a:solidFill>
              <a:ea typeface="Malgun Gothic"/>
              <a:cs typeface="Pretendard Medium"/>
            </a:endParaRPr>
          </a:p>
          <a:p>
            <a:pPr marL="400050" lvl="1" algn="ctr">
              <a:spcBef>
                <a:spcPts val="1800"/>
              </a:spcBef>
            </a:pPr>
            <a:r>
              <a:rPr lang="ko-KR" sz="2800">
                <a:solidFill>
                  <a:srgbClr val="000000"/>
                </a:solidFill>
                <a:cs typeface="Pretendard Medium"/>
              </a:rPr>
              <a:t>학생의 교내 상담 연계 시스템 구축</a:t>
            </a:r>
            <a:endParaRPr lang="ko-KR" sz="2800">
              <a:solidFill>
                <a:srgbClr val="000000"/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4BF353B2-046D-84D6-7AE4-9D2DD840985F}"/>
              </a:ext>
            </a:extLst>
          </p:cNvPr>
          <p:cNvSpPr/>
          <p:nvPr/>
        </p:nvSpPr>
        <p:spPr>
          <a:xfrm>
            <a:off x="3225570" y="2540901"/>
            <a:ext cx="2708305" cy="796621"/>
          </a:xfrm>
          <a:prstGeom prst="rect">
            <a:avLst/>
          </a:prstGeom>
          <a:solidFill>
            <a:schemeClr val="bg2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9CFE7CE-251F-3C12-C4E3-79D093C3EC56}"/>
              </a:ext>
            </a:extLst>
          </p:cNvPr>
          <p:cNvSpPr txBox="1"/>
          <p:nvPr/>
        </p:nvSpPr>
        <p:spPr>
          <a:xfrm>
            <a:off x="3587417" y="2671907"/>
            <a:ext cx="197279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800" b="1">
                <a:solidFill>
                  <a:prstClr val="black"/>
                </a:solidFill>
                <a:latin typeface="Pretendard Medium"/>
                <a:ea typeface="Pretendard Medium"/>
                <a:cs typeface="Pretendard Medium"/>
              </a:rPr>
              <a:t>문제 상황</a:t>
            </a:r>
            <a:endParaRPr kumimoji="0" lang="ko-KR" altLang="en-US" sz="2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 Medium"/>
              <a:ea typeface="Pretendard Medium"/>
              <a:cs typeface="Pretendard Medium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D8AF6C0-E344-CD5D-687E-C5BC9607EA6B}"/>
              </a:ext>
            </a:extLst>
          </p:cNvPr>
          <p:cNvSpPr/>
          <p:nvPr/>
        </p:nvSpPr>
        <p:spPr>
          <a:xfrm>
            <a:off x="9548188" y="2904455"/>
            <a:ext cx="7779770" cy="6552073"/>
          </a:xfrm>
          <a:prstGeom prst="rect">
            <a:avLst/>
          </a:prstGeom>
          <a:noFill/>
          <a:ln w="28575">
            <a:solidFill>
              <a:srgbClr val="25696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B1D255D-3227-B299-DADC-792A890765B7}"/>
              </a:ext>
            </a:extLst>
          </p:cNvPr>
          <p:cNvSpPr/>
          <p:nvPr/>
        </p:nvSpPr>
        <p:spPr>
          <a:xfrm>
            <a:off x="12087960" y="2524335"/>
            <a:ext cx="2708305" cy="796621"/>
          </a:xfrm>
          <a:prstGeom prst="rect">
            <a:avLst/>
          </a:prstGeom>
          <a:solidFill>
            <a:schemeClr val="bg2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94C3D9D-341A-83EF-3EA8-383C2389DC57}"/>
              </a:ext>
            </a:extLst>
          </p:cNvPr>
          <p:cNvSpPr txBox="1"/>
          <p:nvPr/>
        </p:nvSpPr>
        <p:spPr>
          <a:xfrm>
            <a:off x="12449807" y="2655341"/>
            <a:ext cx="1972794" cy="52322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>
              <a:defRPr/>
            </a:pPr>
            <a:r>
              <a:rPr lang="ko-KR" altLang="en-US" sz="2800" b="1">
                <a:solidFill>
                  <a:prstClr val="black"/>
                </a:solidFill>
                <a:latin typeface="Pretendard Medium"/>
                <a:ea typeface="Pretendard Medium"/>
                <a:cs typeface="Pretendard Medium"/>
              </a:rPr>
              <a:t>해결 방안</a:t>
            </a:r>
            <a:endParaRPr lang="ko-KR" altLang="en-US" sz="2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 Medium"/>
              <a:ea typeface="Pretendard Medium"/>
              <a:cs typeface="Pretendard Medium"/>
            </a:endParaRPr>
          </a:p>
        </p:txBody>
      </p:sp>
    </p:spTree>
    <p:extLst>
      <p:ext uri="{BB962C8B-B14F-4D97-AF65-F5344CB8AC3E}">
        <p14:creationId xmlns:p14="http://schemas.microsoft.com/office/powerpoint/2010/main" val="3838703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73EA08C9-2E86-1F10-6C89-8888B8D53E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E61C0C-909F-C1A2-3896-94C55833FB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ctr"/>
          <a:lstStyle/>
          <a:p>
            <a:r>
              <a:rPr lang="en-US" altLang="ko-KR">
                <a:cs typeface="Pretendard SemiBold"/>
              </a:rPr>
              <a:t>1. </a:t>
            </a:r>
            <a:r>
              <a:rPr lang="ko-KR" altLang="en-US">
                <a:cs typeface="Pretendard SemiBold"/>
              </a:rPr>
              <a:t>개발 배경 및 동기 </a:t>
            </a:r>
            <a:endParaRPr lang="ko-K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2C1F502-1EA6-24F4-4772-7CF8F242BC2E}"/>
              </a:ext>
            </a:extLst>
          </p:cNvPr>
          <p:cNvSpPr txBox="1"/>
          <p:nvPr/>
        </p:nvSpPr>
        <p:spPr>
          <a:xfrm>
            <a:off x="725433" y="9464316"/>
            <a:ext cx="9938478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700">
                <a:ea typeface="+mn-lt"/>
                <a:cs typeface="+mn-lt"/>
              </a:rPr>
              <a:t>"</a:t>
            </a:r>
            <a:r>
              <a:rPr lang="en-US" altLang="ko-KR" sz="1700" err="1">
                <a:ea typeface="+mn-lt"/>
                <a:cs typeface="+mn-lt"/>
              </a:rPr>
              <a:t>fmi</a:t>
            </a:r>
            <a:r>
              <a:rPr lang="en-US" sz="1700">
                <a:ea typeface="+mn-lt"/>
                <a:cs typeface="+mn-lt"/>
              </a:rPr>
              <a:t>","</a:t>
            </a:r>
            <a:r>
              <a:rPr lang="en-US" sz="1700"/>
              <a:t>Digital Journal Apps Market Trends - Growth &amp; Forecast 2025 to 2035</a:t>
            </a:r>
            <a:r>
              <a:rPr lang="en-US" sz="1700">
                <a:ea typeface="+mn-lt"/>
                <a:cs typeface="+mn-lt"/>
              </a:rPr>
              <a:t>",fmi,2025</a:t>
            </a:r>
            <a:r>
              <a:rPr lang="ko-KR" altLang="en-US" sz="1700">
                <a:ea typeface="+mn-lt"/>
                <a:cs typeface="+mn-lt"/>
              </a:rPr>
              <a:t>년</a:t>
            </a:r>
            <a:r>
              <a:rPr lang="en-US" sz="1700">
                <a:ea typeface="+mn-lt"/>
                <a:cs typeface="+mn-lt"/>
              </a:rPr>
              <a:t> 4</a:t>
            </a:r>
            <a:r>
              <a:rPr lang="ko-KR" altLang="en-US" sz="1700">
                <a:ea typeface="+mn-lt"/>
                <a:cs typeface="+mn-lt"/>
              </a:rPr>
              <a:t>월</a:t>
            </a:r>
            <a:r>
              <a:rPr lang="en-US" sz="1700">
                <a:ea typeface="+mn-lt"/>
                <a:cs typeface="+mn-lt"/>
              </a:rPr>
              <a:t> </a:t>
            </a:r>
            <a:r>
              <a:rPr lang="ko-KR" altLang="en-US" sz="1700">
                <a:ea typeface="+mn-lt"/>
                <a:cs typeface="+mn-lt"/>
              </a:rPr>
              <a:t>검색</a:t>
            </a:r>
          </a:p>
          <a:p>
            <a:endParaRPr lang="en-US">
              <a:cs typeface="Pretendard Medium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40C68B-76DD-597D-0072-775A5E521911}"/>
              </a:ext>
            </a:extLst>
          </p:cNvPr>
          <p:cNvSpPr txBox="1"/>
          <p:nvPr/>
        </p:nvSpPr>
        <p:spPr>
          <a:xfrm>
            <a:off x="11463729" y="6798042"/>
            <a:ext cx="3614502" cy="123110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ko-KR" sz="2000">
              <a:solidFill>
                <a:srgbClr val="222222"/>
              </a:solidFill>
              <a:cs typeface="Pretendard Medium"/>
            </a:endParaRPr>
          </a:p>
          <a:p>
            <a:br>
              <a:rPr lang="en-US" altLang="ko-KR"/>
            </a:br>
            <a:endParaRPr lang="en-US" altLang="ko-KR"/>
          </a:p>
          <a:p>
            <a:endParaRPr lang="ko-KR" altLang="en-US">
              <a:cs typeface="Pretendard Medium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831A195-9DB3-75A4-7A87-B62335C65BBB}"/>
              </a:ext>
            </a:extLst>
          </p:cNvPr>
          <p:cNvSpPr txBox="1"/>
          <p:nvPr/>
        </p:nvSpPr>
        <p:spPr>
          <a:xfrm>
            <a:off x="725433" y="9109894"/>
            <a:ext cx="1558241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b="1">
                <a:solidFill>
                  <a:srgbClr val="222222"/>
                </a:solidFill>
                <a:latin typeface="NotoSansKR-Bold"/>
              </a:rPr>
              <a:t>"</a:t>
            </a:r>
            <a:r>
              <a:rPr lang="ko-KR" altLang="en-US" b="1" err="1">
                <a:solidFill>
                  <a:srgbClr val="222222"/>
                </a:solidFill>
                <a:latin typeface="NotoSansKR-Bold"/>
              </a:rPr>
              <a:t>김효인</a:t>
            </a:r>
            <a:r>
              <a:rPr lang="ko-KR" altLang="en-US" b="1">
                <a:solidFill>
                  <a:srgbClr val="222222"/>
                </a:solidFill>
                <a:latin typeface="NotoSansKR-Bold"/>
              </a:rPr>
              <a:t>",</a:t>
            </a:r>
            <a:r>
              <a:rPr lang="ko-KR" altLang="en-US" sz="1700" b="1">
                <a:solidFill>
                  <a:srgbClr val="222222"/>
                </a:solidFill>
                <a:latin typeface="NotoSansKR-Bold"/>
              </a:rPr>
              <a:t>"</a:t>
            </a:r>
            <a:r>
              <a:rPr lang="ko-KR" sz="1700" b="1">
                <a:solidFill>
                  <a:srgbClr val="222222"/>
                </a:solidFill>
              </a:rPr>
              <a:t>심리 상담까지 척척… 마음속으로 들어온 AI</a:t>
            </a:r>
            <a:r>
              <a:rPr lang="ko-KR" altLang="en-US" sz="1700" b="1">
                <a:solidFill>
                  <a:srgbClr val="222222"/>
                </a:solidFill>
                <a:latin typeface="NotoSansKR-Bold"/>
              </a:rPr>
              <a:t>", 조선일보, 2025.02.26</a:t>
            </a:r>
            <a:endParaRPr lang="ko-KR" sz="1700">
              <a:cs typeface="Pretendard Medium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93FA577-895B-4A5B-B849-A173BFD9A20E}"/>
              </a:ext>
            </a:extLst>
          </p:cNvPr>
          <p:cNvSpPr txBox="1"/>
          <p:nvPr/>
        </p:nvSpPr>
        <p:spPr>
          <a:xfrm>
            <a:off x="720306" y="3362146"/>
            <a:ext cx="16717990" cy="34163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3600" b="1">
                <a:solidFill>
                  <a:srgbClr val="222222"/>
                </a:solidFill>
                <a:highlight>
                  <a:srgbClr val="FFFFFF"/>
                </a:highlight>
                <a:latin typeface="+mn-ea"/>
                <a:cs typeface="+mn-lt"/>
              </a:rPr>
              <a:t>한국의 </a:t>
            </a:r>
            <a:r>
              <a:rPr lang="ko-KR" altLang="en-US" sz="3600" b="1">
                <a:solidFill>
                  <a:srgbClr val="222222"/>
                </a:solidFill>
                <a:highlight>
                  <a:srgbClr val="FFFF00"/>
                </a:highlight>
                <a:latin typeface="+mn-ea"/>
                <a:cs typeface="+mn-lt"/>
              </a:rPr>
              <a:t>디지털 일기장 앱 </a:t>
            </a:r>
            <a:r>
              <a:rPr lang="ko-KR" altLang="en-US" sz="3600" b="1">
                <a:solidFill>
                  <a:srgbClr val="222222"/>
                </a:solidFill>
                <a:highlight>
                  <a:srgbClr val="FFFFFF"/>
                </a:highlight>
                <a:latin typeface="+mn-ea"/>
                <a:cs typeface="+mn-lt"/>
              </a:rPr>
              <a:t>시장</a:t>
            </a:r>
            <a:endParaRPr lang="en-US" altLang="ko-KR" sz="3600">
              <a:solidFill>
                <a:srgbClr val="222222"/>
              </a:solidFill>
              <a:highlight>
                <a:srgbClr val="FFFFFF"/>
              </a:highlight>
              <a:latin typeface="+mn-ea"/>
              <a:cs typeface="+mn-l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ko-KR" sz="3600">
                <a:solidFill>
                  <a:srgbClr val="222222"/>
                </a:solidFill>
                <a:highlight>
                  <a:srgbClr val="FFFFFF"/>
                </a:highlight>
                <a:latin typeface="+mn-ea"/>
                <a:cs typeface="+mn-lt"/>
              </a:rPr>
              <a:t>2025</a:t>
            </a:r>
            <a:r>
              <a:rPr lang="ko-KR" altLang="en-US" sz="3600">
                <a:solidFill>
                  <a:srgbClr val="222222"/>
                </a:solidFill>
                <a:highlight>
                  <a:srgbClr val="FFFFFF"/>
                </a:highlight>
                <a:latin typeface="+mn-ea"/>
                <a:cs typeface="+mn-lt"/>
              </a:rPr>
              <a:t>년 약 </a:t>
            </a:r>
            <a:r>
              <a:rPr lang="en-US" altLang="ko-KR" sz="3600">
                <a:solidFill>
                  <a:srgbClr val="222222"/>
                </a:solidFill>
                <a:highlight>
                  <a:srgbClr val="FFFFFF"/>
                </a:highlight>
                <a:latin typeface="+mn-ea"/>
                <a:cs typeface="+mn-lt"/>
              </a:rPr>
              <a:t>65</a:t>
            </a:r>
            <a:r>
              <a:rPr lang="ko-KR" altLang="en-US" sz="3600">
                <a:solidFill>
                  <a:srgbClr val="222222"/>
                </a:solidFill>
                <a:highlight>
                  <a:srgbClr val="FFFFFF"/>
                </a:highlight>
                <a:latin typeface="+mn-ea"/>
                <a:cs typeface="+mn-lt"/>
              </a:rPr>
              <a:t>억 </a:t>
            </a:r>
            <a:r>
              <a:rPr lang="en-US" altLang="ko-KR" sz="3600">
                <a:solidFill>
                  <a:srgbClr val="222222"/>
                </a:solidFill>
                <a:highlight>
                  <a:srgbClr val="FFFFFF"/>
                </a:highlight>
                <a:latin typeface="+mn-ea"/>
                <a:cs typeface="+mn-lt"/>
              </a:rPr>
              <a:t>3,470</a:t>
            </a:r>
            <a:r>
              <a:rPr lang="ko-KR" altLang="en-US" sz="3600">
                <a:solidFill>
                  <a:srgbClr val="222222"/>
                </a:solidFill>
                <a:highlight>
                  <a:srgbClr val="FFFFFF"/>
                </a:highlight>
                <a:latin typeface="+mn-ea"/>
                <a:cs typeface="+mn-lt"/>
              </a:rPr>
              <a:t>만 달러 → </a:t>
            </a:r>
            <a:r>
              <a:rPr lang="en-US" altLang="ko-KR" sz="3600">
                <a:solidFill>
                  <a:srgbClr val="222222"/>
                </a:solidFill>
                <a:highlight>
                  <a:srgbClr val="FFFFFF"/>
                </a:highlight>
                <a:latin typeface="+mn-ea"/>
                <a:cs typeface="+mn-lt"/>
              </a:rPr>
              <a:t>2035</a:t>
            </a:r>
            <a:r>
              <a:rPr lang="ko-KR" altLang="en-US" sz="3600">
                <a:solidFill>
                  <a:srgbClr val="222222"/>
                </a:solidFill>
                <a:highlight>
                  <a:srgbClr val="FFFFFF"/>
                </a:highlight>
                <a:latin typeface="+mn-ea"/>
                <a:cs typeface="+mn-lt"/>
              </a:rPr>
              <a:t>년 약 </a:t>
            </a:r>
            <a:r>
              <a:rPr lang="en-US" altLang="ko-KR" sz="3600">
                <a:solidFill>
                  <a:srgbClr val="222222"/>
                </a:solidFill>
                <a:highlight>
                  <a:srgbClr val="FFFFFF"/>
                </a:highlight>
                <a:latin typeface="+mn-ea"/>
                <a:cs typeface="+mn-lt"/>
              </a:rPr>
              <a:t>193</a:t>
            </a:r>
            <a:r>
              <a:rPr lang="ko-KR" altLang="en-US" sz="3600">
                <a:solidFill>
                  <a:srgbClr val="222222"/>
                </a:solidFill>
                <a:highlight>
                  <a:srgbClr val="FFFFFF"/>
                </a:highlight>
                <a:latin typeface="+mn-ea"/>
                <a:cs typeface="+mn-lt"/>
              </a:rPr>
              <a:t>억 </a:t>
            </a:r>
            <a:r>
              <a:rPr lang="en-US" altLang="ko-KR" sz="3600">
                <a:solidFill>
                  <a:srgbClr val="222222"/>
                </a:solidFill>
                <a:highlight>
                  <a:srgbClr val="FFFFFF"/>
                </a:highlight>
                <a:latin typeface="+mn-ea"/>
                <a:cs typeface="+mn-lt"/>
              </a:rPr>
              <a:t>5,820</a:t>
            </a:r>
            <a:r>
              <a:rPr lang="ko-KR" altLang="en-US" sz="3600">
                <a:solidFill>
                  <a:srgbClr val="222222"/>
                </a:solidFill>
                <a:highlight>
                  <a:srgbClr val="FFFFFF"/>
                </a:highlight>
                <a:latin typeface="+mn-ea"/>
                <a:cs typeface="+mn-lt"/>
              </a:rPr>
              <a:t>만 달러로 </a:t>
            </a:r>
            <a:r>
              <a:rPr lang="ko-KR" altLang="en-US" sz="3600" b="1">
                <a:solidFill>
                  <a:srgbClr val="222222"/>
                </a:solidFill>
                <a:highlight>
                  <a:srgbClr val="FFFFFF"/>
                </a:highlight>
                <a:latin typeface="+mn-ea"/>
                <a:cs typeface="+mn-lt"/>
              </a:rPr>
              <a:t> 성장</a:t>
            </a:r>
            <a:r>
              <a:rPr lang="ko-KR" altLang="en-US" sz="3600">
                <a:solidFill>
                  <a:srgbClr val="222222"/>
                </a:solidFill>
                <a:highlight>
                  <a:srgbClr val="FFFFFF"/>
                </a:highlight>
                <a:latin typeface="+mn-ea"/>
                <a:cs typeface="+mn-lt"/>
              </a:rPr>
              <a:t> 예상.</a:t>
            </a:r>
            <a:endParaRPr lang="en-US" altLang="ko-KR" sz="3600">
              <a:solidFill>
                <a:srgbClr val="222222"/>
              </a:solidFill>
              <a:highlight>
                <a:srgbClr val="FFFFFF"/>
              </a:highlight>
              <a:latin typeface="+mn-ea"/>
              <a:cs typeface="+mn-l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altLang="ko-KR" sz="3600">
              <a:solidFill>
                <a:srgbClr val="222222"/>
              </a:solidFill>
              <a:highlight>
                <a:srgbClr val="FFFFFF"/>
              </a:highlight>
              <a:latin typeface="+mn-ea"/>
              <a:cs typeface="+mn-lt"/>
            </a:endParaRPr>
          </a:p>
          <a:p>
            <a:r>
              <a:rPr lang="ko-KR" altLang="en-US" sz="3600" b="1">
                <a:solidFill>
                  <a:srgbClr val="222222"/>
                </a:solidFill>
                <a:highlight>
                  <a:srgbClr val="FFFF00"/>
                </a:highlight>
                <a:latin typeface="+mn-ea"/>
                <a:cs typeface="+mn-lt"/>
              </a:rPr>
              <a:t>정신 건강 분야 </a:t>
            </a:r>
            <a:r>
              <a:rPr lang="en-US" altLang="ko-KR" sz="3600" b="1">
                <a:solidFill>
                  <a:srgbClr val="222222"/>
                </a:solidFill>
                <a:highlight>
                  <a:srgbClr val="FFFF00"/>
                </a:highlight>
                <a:latin typeface="+mn-ea"/>
                <a:cs typeface="+mn-lt"/>
              </a:rPr>
              <a:t>AI</a:t>
            </a:r>
            <a:r>
              <a:rPr lang="ko-KR" altLang="en-US" sz="3600" b="1">
                <a:solidFill>
                  <a:srgbClr val="222222"/>
                </a:solidFill>
                <a:highlight>
                  <a:srgbClr val="FFFF00"/>
                </a:highlight>
                <a:latin typeface="+mn-ea"/>
                <a:cs typeface="+mn-lt"/>
              </a:rPr>
              <a:t> </a:t>
            </a:r>
            <a:r>
              <a:rPr lang="ko-KR" altLang="en-US" sz="3600" b="1">
                <a:solidFill>
                  <a:srgbClr val="222222"/>
                </a:solidFill>
                <a:highlight>
                  <a:srgbClr val="FFFFFF"/>
                </a:highlight>
                <a:latin typeface="+mn-ea"/>
                <a:cs typeface="+mn-lt"/>
              </a:rPr>
              <a:t>시장</a:t>
            </a:r>
            <a:r>
              <a:rPr lang="ko-KR" altLang="en-US" sz="3600">
                <a:solidFill>
                  <a:srgbClr val="222222"/>
                </a:solidFill>
                <a:highlight>
                  <a:srgbClr val="FFFFFF"/>
                </a:highlight>
                <a:latin typeface="+mn-ea"/>
                <a:cs typeface="+mn-lt"/>
              </a:rPr>
              <a:t> </a:t>
            </a:r>
            <a:endParaRPr lang="en-US" altLang="ko-KR" sz="3600">
              <a:solidFill>
                <a:srgbClr val="222222"/>
              </a:solidFill>
              <a:highlight>
                <a:srgbClr val="FFFFFF"/>
              </a:highlight>
              <a:latin typeface="+mn-ea"/>
              <a:cs typeface="+mn-l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ko-KR" altLang="en-US" sz="3600">
                <a:solidFill>
                  <a:srgbClr val="222222"/>
                </a:solidFill>
                <a:highlight>
                  <a:srgbClr val="FFFFFF"/>
                </a:highlight>
                <a:latin typeface="+mn-ea"/>
                <a:cs typeface="+mn-lt"/>
              </a:rPr>
              <a:t>연평균 </a:t>
            </a:r>
            <a:r>
              <a:rPr lang="en-US" altLang="ko-KR" sz="3600">
                <a:solidFill>
                  <a:srgbClr val="222222"/>
                </a:solidFill>
                <a:highlight>
                  <a:srgbClr val="FFFFFF"/>
                </a:highlight>
                <a:latin typeface="+mn-ea"/>
                <a:cs typeface="+mn-lt"/>
              </a:rPr>
              <a:t>22.3%</a:t>
            </a:r>
            <a:r>
              <a:rPr lang="ko-KR" altLang="en-US" sz="3600" b="1">
                <a:solidFill>
                  <a:srgbClr val="222222"/>
                </a:solidFill>
                <a:highlight>
                  <a:srgbClr val="FFFFFF"/>
                </a:highlight>
                <a:latin typeface="+mn-ea"/>
                <a:cs typeface="+mn-lt"/>
              </a:rPr>
              <a:t> 높은 성장률 </a:t>
            </a:r>
            <a:r>
              <a:rPr lang="ko-KR" altLang="en-US" sz="3600">
                <a:solidFill>
                  <a:srgbClr val="222222"/>
                </a:solidFill>
                <a:highlight>
                  <a:srgbClr val="FFFFFF"/>
                </a:highlight>
                <a:latin typeface="+mn-ea"/>
                <a:cs typeface="+mn-lt"/>
              </a:rPr>
              <a:t>전망</a:t>
            </a:r>
            <a:r>
              <a:rPr lang="en-US" altLang="ko-KR" sz="3600">
                <a:solidFill>
                  <a:srgbClr val="222222"/>
                </a:solidFill>
                <a:highlight>
                  <a:srgbClr val="FFFFFF"/>
                </a:highlight>
                <a:latin typeface="+mn-ea"/>
                <a:cs typeface="+mn-lt"/>
              </a:rPr>
              <a:t>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altLang="ko-KR" sz="3600">
              <a:solidFill>
                <a:srgbClr val="222222"/>
              </a:solidFill>
              <a:highlight>
                <a:srgbClr val="FFFFFF"/>
              </a:highlight>
              <a:latin typeface="+mn-ea"/>
              <a:cs typeface="+mn-lt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C2E1C61-E0E2-B2BD-D21E-F8FD9937EFD4}"/>
              </a:ext>
            </a:extLst>
          </p:cNvPr>
          <p:cNvSpPr txBox="1"/>
          <p:nvPr/>
        </p:nvSpPr>
        <p:spPr>
          <a:xfrm>
            <a:off x="720306" y="2283844"/>
            <a:ext cx="3994030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sz="4000" b="1">
                <a:ea typeface="Pretendard SemiBold"/>
                <a:cs typeface="Pretendard Medium"/>
              </a:rPr>
              <a:t>높은 시장성</a:t>
            </a:r>
            <a:endParaRPr lang="ko-KR" altLang="en-US" sz="4000" b="1">
              <a:ea typeface="Pretendard SemiBold"/>
              <a:cs typeface="Pretendard Medium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807CDA-3F0C-EBBA-512A-005CE63D10FB}"/>
              </a:ext>
            </a:extLst>
          </p:cNvPr>
          <p:cNvSpPr txBox="1"/>
          <p:nvPr/>
        </p:nvSpPr>
        <p:spPr>
          <a:xfrm>
            <a:off x="525439" y="1580843"/>
            <a:ext cx="958947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Blip>
                <a:blip r:embed="rId2"/>
              </a:buBlip>
              <a:tabLst/>
              <a:defRPr/>
            </a:pPr>
            <a:r>
              <a:rPr kumimoji="0" lang="en-US" altLang="ko-KR" sz="4000" b="1" i="0" u="none" strike="noStrike" kern="1200" cap="none" spc="0" normalizeH="0" baseline="0" noProof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Pretendard SemiBold"/>
                <a:ea typeface="Pretendard SemiBold"/>
                <a:cs typeface="+mn-cs"/>
              </a:rPr>
              <a:t> 1.3 </a:t>
            </a:r>
            <a:r>
              <a:rPr kumimoji="0" lang="ko-KR" altLang="en-US" sz="4000" b="1" i="0" u="none" strike="noStrike" kern="1200" cap="none" spc="0" normalizeH="0" baseline="0" noProof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Pretendard SemiBold"/>
                <a:ea typeface="Pretendard SemiBold"/>
                <a:cs typeface="+mn-cs"/>
              </a:rPr>
              <a:t>필요성</a:t>
            </a:r>
            <a:r>
              <a:rPr lang="ko-KR" altLang="en-US" sz="4000" b="1">
                <a:solidFill>
                  <a:srgbClr val="4472C4">
                    <a:lumMod val="75000"/>
                  </a:srgbClr>
                </a:solidFill>
                <a:latin typeface="Pretendard SemiBold"/>
                <a:ea typeface="Pretendard SemiBold"/>
              </a:rPr>
              <a:t> </a:t>
            </a:r>
            <a:endParaRPr kumimoji="0" lang="en-US" altLang="ko-KR" sz="4000" b="1" i="0" u="none" strike="noStrike" kern="1200" cap="none" spc="0" normalizeH="0" baseline="0" noProof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Pretendard SemiBold"/>
              <a:ea typeface="Pretendard SemiBold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086813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CF2905-2ADC-6AAD-1F1D-DB1CDC2D7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ctr"/>
          <a:lstStyle/>
          <a:p>
            <a:r>
              <a:rPr lang="en-US" altLang="ko-KR">
                <a:cs typeface="Pretendard SemiBold"/>
              </a:rPr>
              <a:t>1. </a:t>
            </a:r>
            <a:r>
              <a:rPr lang="ko-KR" altLang="en-US">
                <a:cs typeface="Pretendard SemiBold"/>
              </a:rPr>
              <a:t>개발 배경 및 동기 </a:t>
            </a:r>
          </a:p>
        </p:txBody>
      </p:sp>
      <p:pic>
        <p:nvPicPr>
          <p:cNvPr id="6" name="그림 5" descr="텍스트, 스크린샷, 폰트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61AE4FD-F0E9-ADF6-2F47-82BFB7FBD7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897" y="3362342"/>
            <a:ext cx="8163103" cy="4676871"/>
          </a:xfrm>
          <a:prstGeom prst="rect">
            <a:avLst/>
          </a:prstGeom>
        </p:spPr>
      </p:pic>
      <p:pic>
        <p:nvPicPr>
          <p:cNvPr id="7" name="그림 6" descr="텍스트, 스크린샷, 폰트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347B3BA-3982-0B80-9770-7A6297B19C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3806" y="3362342"/>
            <a:ext cx="7231383" cy="466853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8B139D2-ADB3-A9B6-88E6-EA822BC5CCCC}"/>
              </a:ext>
            </a:extLst>
          </p:cNvPr>
          <p:cNvSpPr txBox="1"/>
          <p:nvPr/>
        </p:nvSpPr>
        <p:spPr>
          <a:xfrm>
            <a:off x="0" y="9830136"/>
            <a:ext cx="7400007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400">
                <a:latin typeface="+mn-ea"/>
                <a:hlinkClick r:id="rId4"/>
              </a:rPr>
              <a:t> 출처SBS</a:t>
            </a:r>
            <a:r>
              <a:rPr lang="ko-KR" sz="1400">
                <a:latin typeface="+mn-ea"/>
                <a:hlinkClick r:id="rId4"/>
              </a:rPr>
              <a:t> 뉴스, 「"뭘 해야 하나"…마음의 병 앓는 '코로나 학번', 2024.09.12</a:t>
            </a:r>
            <a:endParaRPr lang="ko-KR" altLang="en-US">
              <a:latin typeface="+mn-ea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8DC2228-B9D7-DDBB-5756-95B667E5B1BF}"/>
              </a:ext>
            </a:extLst>
          </p:cNvPr>
          <p:cNvSpPr/>
          <p:nvPr/>
        </p:nvSpPr>
        <p:spPr>
          <a:xfrm>
            <a:off x="9819990" y="5450182"/>
            <a:ext cx="7235199" cy="10806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텍스트 개체 틀 2">
            <a:extLst>
              <a:ext uri="{FF2B5EF4-FFF2-40B4-BE49-F238E27FC236}">
                <a16:creationId xmlns:a16="http://schemas.microsoft.com/office/drawing/2014/main" id="{C2D6D59F-0718-3AE1-F5CF-05F2F468A83D}"/>
              </a:ext>
            </a:extLst>
          </p:cNvPr>
          <p:cNvSpPr txBox="1">
            <a:spLocks/>
          </p:cNvSpPr>
          <p:nvPr/>
        </p:nvSpPr>
        <p:spPr>
          <a:xfrm>
            <a:off x="989463" y="2312554"/>
            <a:ext cx="16309074" cy="795437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342900" indent="-342900" algn="l" defTabSz="914400" rtl="0" eaLnBrk="1" latinLnBrk="0" hangingPunct="1">
              <a:spcBef>
                <a:spcPts val="1800"/>
              </a:spcBef>
              <a:buFontTx/>
              <a:buBlip>
                <a:blip r:embed="rId5"/>
              </a:buBlip>
              <a:defRPr sz="4000" b="1" kern="120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ts val="1800"/>
              </a:spcBef>
              <a:buClr>
                <a:srgbClr val="0070C0"/>
              </a:buClr>
              <a:buSzPct val="80000"/>
              <a:buFont typeface="Arial" panose="020B0604020202020204" pitchFamily="34" charset="0"/>
              <a:buChar char="•"/>
              <a:defRPr sz="4000" b="1" kern="1200">
                <a:solidFill>
                  <a:srgbClr val="575858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ts val="1800"/>
              </a:spcBef>
              <a:buClr>
                <a:srgbClr val="0070C0"/>
              </a:buClr>
              <a:buFont typeface="나눔바른고딕"/>
              <a:buChar char="◦"/>
              <a:defRPr sz="3600" b="1" kern="1200">
                <a:solidFill>
                  <a:srgbClr val="575858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ts val="1800"/>
              </a:spcBef>
              <a:buFont typeface="나눔바른고딕"/>
              <a:buChar char="▫"/>
              <a:defRPr sz="3200" kern="1200">
                <a:solidFill>
                  <a:srgbClr val="575858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ts val="1800"/>
              </a:spcBef>
              <a:buFont typeface="Arial" pitchFamily="34" charset="0"/>
              <a:buChar char="»"/>
              <a:defRPr sz="2800" kern="1200">
                <a:solidFill>
                  <a:srgbClr val="575858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>
                <a:solidFill>
                  <a:schemeClr val="tx1"/>
                </a:solidFill>
                <a:latin typeface="Pretendard SemiBold"/>
                <a:ea typeface="Pretendard SemiBold"/>
                <a:cs typeface="Pretendard SemiBold"/>
              </a:rPr>
              <a:t>(1) </a:t>
            </a:r>
            <a:r>
              <a:rPr lang="en-US" err="1">
                <a:solidFill>
                  <a:schemeClr val="tx1"/>
                </a:solidFill>
                <a:latin typeface="Pretendard SemiBold"/>
                <a:ea typeface="Pretendard SemiBold"/>
                <a:cs typeface="Pretendard SemiBold"/>
              </a:rPr>
              <a:t>마음</a:t>
            </a:r>
            <a:r>
              <a:rPr lang="en-US">
                <a:solidFill>
                  <a:schemeClr val="tx1"/>
                </a:solidFill>
                <a:latin typeface="Pretendard SemiBold"/>
                <a:ea typeface="Pretendard SemiBold"/>
                <a:cs typeface="Pretendard SemiBold"/>
              </a:rPr>
              <a:t> </a:t>
            </a:r>
            <a:r>
              <a:rPr lang="ko-KR" altLang="en-US">
                <a:solidFill>
                  <a:schemeClr val="tx1"/>
                </a:solidFill>
                <a:latin typeface="Pretendard SemiBold"/>
                <a:ea typeface="Pretendard SemiBold"/>
                <a:cs typeface="Pretendard SemiBold"/>
              </a:rPr>
              <a:t>건강</a:t>
            </a:r>
            <a:r>
              <a:rPr lang="en-US">
                <a:solidFill>
                  <a:schemeClr val="tx1"/>
                </a:solidFill>
                <a:latin typeface="Pretendard SemiBold"/>
                <a:ea typeface="Pretendard SemiBold"/>
                <a:cs typeface="Pretendard SemiBold"/>
              </a:rPr>
              <a:t> </a:t>
            </a:r>
            <a:r>
              <a:rPr lang="ko-KR" altLang="en-US">
                <a:solidFill>
                  <a:schemeClr val="tx1"/>
                </a:solidFill>
                <a:latin typeface="Pretendard SemiBold"/>
                <a:ea typeface="Pretendard SemiBold"/>
                <a:cs typeface="Pretendard SemiBold"/>
              </a:rPr>
              <a:t>위험군의</a:t>
            </a:r>
            <a:r>
              <a:rPr lang="en-US">
                <a:solidFill>
                  <a:schemeClr val="tx1"/>
                </a:solidFill>
                <a:latin typeface="Pretendard SemiBold"/>
                <a:ea typeface="Pretendard SemiBold"/>
                <a:cs typeface="Pretendard SemiBold"/>
              </a:rPr>
              <a:t> </a:t>
            </a:r>
            <a:r>
              <a:rPr lang="en-US" err="1">
                <a:solidFill>
                  <a:schemeClr val="tx1"/>
                </a:solidFill>
                <a:latin typeface="Pretendard SemiBold"/>
                <a:ea typeface="Pretendard SemiBold"/>
                <a:cs typeface="Pretendard SemiBold"/>
              </a:rPr>
              <a:t>높은</a:t>
            </a:r>
            <a:r>
              <a:rPr lang="en-US">
                <a:solidFill>
                  <a:schemeClr val="tx1"/>
                </a:solidFill>
                <a:latin typeface="Pretendard SemiBold"/>
                <a:ea typeface="Pretendard SemiBold"/>
                <a:cs typeface="Pretendard SemiBold"/>
              </a:rPr>
              <a:t> </a:t>
            </a:r>
            <a:r>
              <a:rPr lang="en-US" err="1">
                <a:solidFill>
                  <a:schemeClr val="tx1"/>
                </a:solidFill>
                <a:latin typeface="Pretendard SemiBold"/>
                <a:ea typeface="Pretendard SemiBold"/>
                <a:cs typeface="Pretendard SemiBold"/>
              </a:rPr>
              <a:t>비율</a:t>
            </a:r>
            <a:r>
              <a:rPr lang="en-US">
                <a:solidFill>
                  <a:schemeClr val="tx1"/>
                </a:solidFill>
                <a:latin typeface="Pretendard SemiBold"/>
                <a:ea typeface="Pretendard SemiBold"/>
                <a:cs typeface="Pretendard SemiBold"/>
              </a:rPr>
              <a:t>, </a:t>
            </a:r>
            <a:r>
              <a:rPr lang="ko-KR" altLang="en-US">
                <a:solidFill>
                  <a:schemeClr val="tx1"/>
                </a:solidFill>
                <a:latin typeface="Pretendard SemiBold"/>
                <a:ea typeface="Pretendard SemiBold"/>
                <a:cs typeface="Pretendard SemiBold"/>
              </a:rPr>
              <a:t>부산대는</a:t>
            </a:r>
            <a:r>
              <a:rPr lang="en-US" altLang="ko-KR">
                <a:solidFill>
                  <a:schemeClr val="tx1"/>
                </a:solidFill>
                <a:latin typeface="Pretendard SemiBold"/>
                <a:ea typeface="Pretendard SemiBold"/>
                <a:cs typeface="Pretendard SemiBold"/>
              </a:rPr>
              <a:t> </a:t>
            </a:r>
            <a:r>
              <a:rPr lang="en-US">
                <a:solidFill>
                  <a:schemeClr val="tx1"/>
                </a:solidFill>
                <a:latin typeface="Pretendard SemiBold"/>
                <a:ea typeface="Pretendard SemiBold"/>
                <a:cs typeface="Pretendard SemiBold"/>
              </a:rPr>
              <a:t>43% </a:t>
            </a:r>
            <a:r>
              <a:rPr lang="ko-KR" altLang="en-US">
                <a:solidFill>
                  <a:schemeClr val="tx1"/>
                </a:solidFill>
                <a:latin typeface="Pretendard SemiBold"/>
                <a:ea typeface="Pretendard SemiBold"/>
                <a:cs typeface="Pretendard SemiBold"/>
              </a:rPr>
              <a:t>이상이</a:t>
            </a:r>
            <a:r>
              <a:rPr lang="en-US">
                <a:solidFill>
                  <a:schemeClr val="tx1"/>
                </a:solidFill>
                <a:latin typeface="Pretendard SemiBold"/>
                <a:ea typeface="Pretendard SemiBold"/>
                <a:cs typeface="Pretendard SemiBold"/>
              </a:rPr>
              <a:t> </a:t>
            </a:r>
            <a:r>
              <a:rPr lang="en-US" err="1">
                <a:solidFill>
                  <a:schemeClr val="tx1"/>
                </a:solidFill>
                <a:latin typeface="Pretendard SemiBold"/>
                <a:ea typeface="Pretendard SemiBold"/>
                <a:cs typeface="Pretendard SemiBold"/>
              </a:rPr>
              <a:t>위기</a:t>
            </a:r>
            <a:r>
              <a:rPr lang="en-US">
                <a:solidFill>
                  <a:schemeClr val="tx1"/>
                </a:solidFill>
                <a:latin typeface="Pretendard SemiBold"/>
                <a:ea typeface="Pretendard SemiBold"/>
                <a:cs typeface="Pretendard SemiBold"/>
              </a:rPr>
              <a:t> </a:t>
            </a:r>
            <a:r>
              <a:rPr lang="ko-KR" altLang="en-US">
                <a:solidFill>
                  <a:schemeClr val="tx1"/>
                </a:solidFill>
                <a:latin typeface="Pretendard SemiBold"/>
                <a:ea typeface="Pretendard SemiBold"/>
                <a:cs typeface="Pretendard SemiBold"/>
              </a:rPr>
              <a:t>징후</a:t>
            </a:r>
            <a:r>
              <a:rPr lang="en-US" altLang="ko-KR">
                <a:solidFill>
                  <a:schemeClr val="tx1"/>
                </a:solidFill>
                <a:latin typeface="Pretendard SemiBold"/>
                <a:ea typeface="Pretendard SemiBold"/>
                <a:cs typeface="Pretendard SemiBold"/>
              </a:rPr>
              <a:t> </a:t>
            </a:r>
            <a:endParaRPr lang="en-US">
              <a:solidFill>
                <a:schemeClr val="tx1"/>
              </a:solidFill>
              <a:latin typeface="Pretendard SemiBold"/>
              <a:ea typeface="Pretendard SemiBold"/>
              <a:cs typeface="Pretendard SemiBold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FD87145-2C3A-76D4-B36B-18B5FBFDD9A0}"/>
              </a:ext>
            </a:extLst>
          </p:cNvPr>
          <p:cNvSpPr txBox="1"/>
          <p:nvPr/>
        </p:nvSpPr>
        <p:spPr>
          <a:xfrm>
            <a:off x="1692049" y="8036436"/>
            <a:ext cx="6602130" cy="7050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3000"/>
              <a:t>마음 건강 위기 학생의 비율이 높음</a:t>
            </a:r>
            <a:endParaRPr lang="ko-KR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F076123-CB58-726E-4800-0DEED8373B58}"/>
              </a:ext>
            </a:extLst>
          </p:cNvPr>
          <p:cNvSpPr txBox="1"/>
          <p:nvPr/>
        </p:nvSpPr>
        <p:spPr>
          <a:xfrm>
            <a:off x="10453059" y="8036436"/>
            <a:ext cx="6602130" cy="7050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3000"/>
              <a:t>부산대 내 중증</a:t>
            </a:r>
            <a:r>
              <a:rPr lang="en-US" altLang="ko-KR" sz="3000"/>
              <a:t>. </a:t>
            </a:r>
            <a:r>
              <a:rPr lang="ko-KR" altLang="en-US" sz="3000"/>
              <a:t>위기 학생 비율이 큼</a:t>
            </a:r>
            <a:endParaRPr lang="ko-KR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5299CB2-B7B1-3353-9851-CC876C83B1B5}"/>
              </a:ext>
            </a:extLst>
          </p:cNvPr>
          <p:cNvSpPr txBox="1"/>
          <p:nvPr/>
        </p:nvSpPr>
        <p:spPr>
          <a:xfrm>
            <a:off x="525439" y="1580843"/>
            <a:ext cx="958947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Blip>
                <a:blip r:embed="rId5"/>
              </a:buBlip>
              <a:tabLst/>
              <a:defRPr/>
            </a:pPr>
            <a:r>
              <a:rPr kumimoji="0" lang="en-US" altLang="ko-KR" sz="4000" b="1" i="0" u="none" strike="noStrike" kern="1200" cap="none" spc="0" normalizeH="0" baseline="0" noProof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Pretendard SemiBold"/>
                <a:ea typeface="Pretendard SemiBold"/>
                <a:cs typeface="+mn-cs"/>
              </a:rPr>
              <a:t> 1.2 </a:t>
            </a:r>
            <a:r>
              <a:rPr lang="ko-KR" altLang="en-US" sz="4000" b="1">
                <a:solidFill>
                  <a:srgbClr val="4472C4">
                    <a:lumMod val="75000"/>
                  </a:srgbClr>
                </a:solidFill>
                <a:latin typeface="Pretendard SemiBold"/>
                <a:ea typeface="Pretendard SemiBold"/>
              </a:rPr>
              <a:t>배경 </a:t>
            </a:r>
            <a:endParaRPr kumimoji="0" lang="en-US" altLang="ko-KR" sz="4000" b="1" i="0" u="none" strike="noStrike" kern="1200" cap="none" spc="0" normalizeH="0" baseline="0" noProof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Pretendard SemiBold"/>
              <a:ea typeface="Pretendard SemiBold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347147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7CC3B9-C65A-69F5-F861-6ED66A1CF8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015589-BECE-EA19-E98A-76C2DC6240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ctr"/>
          <a:lstStyle/>
          <a:p>
            <a:r>
              <a:rPr lang="en-US" altLang="ko-KR">
                <a:cs typeface="Pretendard SemiBold"/>
              </a:rPr>
              <a:t>1. </a:t>
            </a:r>
            <a:r>
              <a:rPr lang="ko-KR" altLang="en-US">
                <a:cs typeface="Pretendard SemiBold"/>
              </a:rPr>
              <a:t>개발 배경 및 동기 </a:t>
            </a:r>
            <a:endParaRPr lang="ko-KR" altLang="en-US">
              <a:cs typeface="+mj-ea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833ED8E-5112-134F-CEE1-5045B47B6ED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89463" y="2356161"/>
            <a:ext cx="16309074" cy="1028131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en-US">
                <a:solidFill>
                  <a:schemeClr val="tx1"/>
                </a:solidFill>
                <a:latin typeface="Pretendard SemiBold"/>
                <a:ea typeface="Pretendard SemiBold"/>
                <a:cs typeface="Pretendard SemiBold"/>
              </a:rPr>
              <a:t>(2) 20대 </a:t>
            </a:r>
            <a:r>
              <a:rPr lang="en-US" err="1">
                <a:solidFill>
                  <a:schemeClr val="tx1"/>
                </a:solidFill>
                <a:latin typeface="Pretendard SemiBold"/>
                <a:ea typeface="Pretendard SemiBold"/>
                <a:cs typeface="Pretendard SemiBold"/>
              </a:rPr>
              <a:t>본인</a:t>
            </a:r>
            <a:r>
              <a:rPr lang="en-US">
                <a:solidFill>
                  <a:schemeClr val="tx1"/>
                </a:solidFill>
                <a:latin typeface="Pretendard SemiBold"/>
                <a:ea typeface="Pretendard SemiBold"/>
                <a:cs typeface="Pretendard SemiBold"/>
              </a:rPr>
              <a:t> </a:t>
            </a:r>
            <a:r>
              <a:rPr lang="en-US" err="1">
                <a:solidFill>
                  <a:schemeClr val="tx1"/>
                </a:solidFill>
                <a:latin typeface="Pretendard SemiBold"/>
                <a:ea typeface="Pretendard SemiBold"/>
                <a:cs typeface="Pretendard SemiBold"/>
              </a:rPr>
              <a:t>감정</a:t>
            </a:r>
            <a:r>
              <a:rPr lang="en-US">
                <a:solidFill>
                  <a:schemeClr val="tx1"/>
                </a:solidFill>
                <a:latin typeface="Pretendard SemiBold"/>
                <a:ea typeface="Pretendard SemiBold"/>
                <a:cs typeface="Pretendard SemiBold"/>
              </a:rPr>
              <a:t> </a:t>
            </a:r>
            <a:r>
              <a:rPr lang="en-US" err="1">
                <a:solidFill>
                  <a:schemeClr val="tx1"/>
                </a:solidFill>
                <a:latin typeface="Pretendard SemiBold"/>
                <a:ea typeface="Pretendard SemiBold"/>
                <a:cs typeface="Pretendard SemiBold"/>
              </a:rPr>
              <a:t>인식</a:t>
            </a:r>
            <a:r>
              <a:rPr lang="en-US">
                <a:solidFill>
                  <a:schemeClr val="tx1"/>
                </a:solidFill>
                <a:latin typeface="Pretendard SemiBold"/>
                <a:ea typeface="Pretendard SemiBold"/>
                <a:cs typeface="Pretendard SemiBold"/>
              </a:rPr>
              <a:t> </a:t>
            </a:r>
            <a:r>
              <a:rPr lang="en-US" err="1">
                <a:solidFill>
                  <a:schemeClr val="tx1"/>
                </a:solidFill>
                <a:latin typeface="Pretendard SemiBold"/>
                <a:ea typeface="Pretendard SemiBold"/>
                <a:cs typeface="Pretendard SemiBold"/>
              </a:rPr>
              <a:t>문제</a:t>
            </a:r>
            <a:r>
              <a:rPr lang="en-US">
                <a:solidFill>
                  <a:schemeClr val="tx1"/>
                </a:solidFill>
                <a:latin typeface="Pretendard SemiBold"/>
                <a:ea typeface="Pretendard SemiBold"/>
                <a:cs typeface="Pretendard SemiBold"/>
              </a:rPr>
              <a:t> - </a:t>
            </a:r>
            <a:r>
              <a:rPr lang="en-US" err="1">
                <a:solidFill>
                  <a:schemeClr val="tx1"/>
                </a:solidFill>
                <a:latin typeface="Pretendard SemiBold"/>
                <a:ea typeface="Pretendard SemiBold"/>
                <a:cs typeface="Pretendard SemiBold"/>
              </a:rPr>
              <a:t>위기징후</a:t>
            </a:r>
            <a:r>
              <a:rPr lang="en-US">
                <a:solidFill>
                  <a:schemeClr val="tx1"/>
                </a:solidFill>
                <a:latin typeface="Pretendard SemiBold"/>
                <a:ea typeface="Pretendard SemiBold"/>
                <a:cs typeface="Pretendard SemiBold"/>
              </a:rPr>
              <a:t> </a:t>
            </a:r>
            <a:r>
              <a:rPr lang="en-US" err="1">
                <a:solidFill>
                  <a:schemeClr val="tx1"/>
                </a:solidFill>
                <a:latin typeface="Pretendard SemiBold"/>
                <a:ea typeface="Pretendard SemiBold"/>
                <a:cs typeface="Pretendard SemiBold"/>
              </a:rPr>
              <a:t>상태</a:t>
            </a:r>
            <a:r>
              <a:rPr lang="en-US">
                <a:solidFill>
                  <a:schemeClr val="tx1"/>
                </a:solidFill>
                <a:latin typeface="Pretendard SemiBold"/>
                <a:ea typeface="Pretendard SemiBold"/>
                <a:cs typeface="Pretendard SemiBold"/>
              </a:rPr>
              <a:t> </a:t>
            </a:r>
            <a:r>
              <a:rPr lang="en-US" err="1">
                <a:solidFill>
                  <a:schemeClr val="tx1"/>
                </a:solidFill>
                <a:latin typeface="Pretendard SemiBold"/>
                <a:ea typeface="Pretendard SemiBold"/>
                <a:cs typeface="Pretendard SemiBold"/>
              </a:rPr>
              <a:t>학생</a:t>
            </a:r>
            <a:r>
              <a:rPr lang="en-US">
                <a:solidFill>
                  <a:schemeClr val="tx1"/>
                </a:solidFill>
                <a:latin typeface="Pretendard SemiBold"/>
                <a:ea typeface="Pretendard SemiBold"/>
                <a:cs typeface="Pretendard SemiBold"/>
              </a:rPr>
              <a:t> </a:t>
            </a:r>
            <a:r>
              <a:rPr lang="en-US" err="1">
                <a:solidFill>
                  <a:schemeClr val="tx1"/>
                </a:solidFill>
                <a:latin typeface="Pretendard SemiBold"/>
                <a:ea typeface="Pretendard SemiBold"/>
                <a:cs typeface="Pretendard SemiBold"/>
              </a:rPr>
              <a:t>상담</a:t>
            </a:r>
            <a:r>
              <a:rPr lang="en-US">
                <a:solidFill>
                  <a:schemeClr val="tx1"/>
                </a:solidFill>
                <a:latin typeface="Pretendard SemiBold"/>
                <a:ea typeface="Pretendard SemiBold"/>
                <a:cs typeface="Pretendard SemiBold"/>
              </a:rPr>
              <a:t> </a:t>
            </a:r>
            <a:r>
              <a:rPr lang="en-US" err="1">
                <a:solidFill>
                  <a:schemeClr val="tx1"/>
                </a:solidFill>
                <a:latin typeface="Pretendard SemiBold"/>
                <a:ea typeface="Pretendard SemiBold"/>
                <a:cs typeface="Pretendard SemiBold"/>
              </a:rPr>
              <a:t>유도</a:t>
            </a:r>
            <a:r>
              <a:rPr lang="en-US">
                <a:solidFill>
                  <a:schemeClr val="tx1"/>
                </a:solidFill>
                <a:latin typeface="Pretendard SemiBold"/>
                <a:ea typeface="Pretendard SemiBold"/>
                <a:cs typeface="Pretendard SemiBold"/>
              </a:rPr>
              <a:t> </a:t>
            </a:r>
            <a:r>
              <a:rPr lang="en-US" err="1">
                <a:solidFill>
                  <a:schemeClr val="tx1"/>
                </a:solidFill>
                <a:latin typeface="Pretendard SemiBold"/>
                <a:ea typeface="Pretendard SemiBold"/>
                <a:cs typeface="Pretendard SemiBold"/>
              </a:rPr>
              <a:t>필요</a:t>
            </a:r>
            <a:r>
              <a:rPr lang="en-US">
                <a:solidFill>
                  <a:schemeClr val="tx1"/>
                </a:solidFill>
                <a:latin typeface="Pretendard SemiBold"/>
                <a:ea typeface="Pretendard SemiBold"/>
                <a:cs typeface="Pretendard SemiBold"/>
              </a:rPr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3CA29A-805C-B559-B6D6-511877DE152A}"/>
              </a:ext>
            </a:extLst>
          </p:cNvPr>
          <p:cNvSpPr txBox="1"/>
          <p:nvPr/>
        </p:nvSpPr>
        <p:spPr>
          <a:xfrm>
            <a:off x="2000260" y="4401378"/>
            <a:ext cx="819852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400">
                <a:solidFill>
                  <a:srgbClr val="212121"/>
                </a:solidFill>
                <a:latin typeface="+mn-ea"/>
              </a:rPr>
              <a:t>대상: 우울증</a:t>
            </a:r>
            <a:r>
              <a:rPr lang="en-US" altLang="ko-KR" sz="2400">
                <a:solidFill>
                  <a:srgbClr val="212121"/>
                </a:solidFill>
                <a:latin typeface="+mn-ea"/>
              </a:rPr>
              <a:t> </a:t>
            </a:r>
            <a:r>
              <a:rPr lang="ko-KR" altLang="en-US" sz="2400">
                <a:solidFill>
                  <a:srgbClr val="212121"/>
                </a:solidFill>
                <a:latin typeface="+mn-ea"/>
              </a:rPr>
              <a:t>선별검사에서</a:t>
            </a:r>
            <a:r>
              <a:rPr lang="en-US" altLang="ko-KR" sz="2400">
                <a:solidFill>
                  <a:srgbClr val="212121"/>
                </a:solidFill>
                <a:latin typeface="+mn-ea"/>
              </a:rPr>
              <a:t> </a:t>
            </a:r>
            <a:r>
              <a:rPr lang="ko-KR" altLang="en-US" sz="2400">
                <a:solidFill>
                  <a:srgbClr val="212121"/>
                </a:solidFill>
                <a:latin typeface="+mn-ea"/>
              </a:rPr>
              <a:t>양성</a:t>
            </a:r>
            <a:r>
              <a:rPr lang="en-US" altLang="ko-KR" sz="2400">
                <a:solidFill>
                  <a:srgbClr val="212121"/>
                </a:solidFill>
                <a:latin typeface="+mn-ea"/>
              </a:rPr>
              <a:t> </a:t>
            </a:r>
            <a:r>
              <a:rPr lang="ko-KR" altLang="en-US" sz="2400">
                <a:solidFill>
                  <a:srgbClr val="212121"/>
                </a:solidFill>
                <a:latin typeface="+mn-ea"/>
              </a:rPr>
              <a:t>판정을</a:t>
            </a:r>
            <a:r>
              <a:rPr lang="en-US" altLang="ko-KR" sz="2400">
                <a:solidFill>
                  <a:srgbClr val="212121"/>
                </a:solidFill>
                <a:latin typeface="+mn-ea"/>
              </a:rPr>
              <a:t> </a:t>
            </a:r>
            <a:r>
              <a:rPr lang="ko-KR" altLang="en-US" sz="2400">
                <a:solidFill>
                  <a:srgbClr val="212121"/>
                </a:solidFill>
                <a:latin typeface="+mn-ea"/>
              </a:rPr>
              <a:t>받은</a:t>
            </a:r>
            <a:r>
              <a:rPr lang="en-US" altLang="ko-KR" sz="2400">
                <a:solidFill>
                  <a:srgbClr val="212121"/>
                </a:solidFill>
                <a:latin typeface="+mn-ea"/>
              </a:rPr>
              <a:t> 509명 </a:t>
            </a:r>
          </a:p>
        </p:txBody>
      </p:sp>
      <p:pic>
        <p:nvPicPr>
          <p:cNvPr id="4" name="그림 3" descr="만화 영화, 클립아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48EA382E-7447-1CC4-6B82-0884F5D429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37300" y="4706333"/>
            <a:ext cx="1617707" cy="15404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98DA8CE-17C3-21AE-CEC5-F7AB3FB50685}"/>
              </a:ext>
            </a:extLst>
          </p:cNvPr>
          <p:cNvSpPr txBox="1"/>
          <p:nvPr/>
        </p:nvSpPr>
        <p:spPr>
          <a:xfrm>
            <a:off x="12055217" y="6659469"/>
            <a:ext cx="371215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err="1">
                <a:latin typeface="+mn-ea"/>
                <a:cs typeface="Pretendard Medium"/>
              </a:rPr>
              <a:t>김하나</a:t>
            </a:r>
            <a:r>
              <a:rPr lang="en-US" altLang="ko-KR">
                <a:latin typeface="+mn-ea"/>
                <a:cs typeface="Pretendard Medium"/>
              </a:rPr>
              <a:t> </a:t>
            </a:r>
            <a:r>
              <a:rPr lang="en-US" altLang="ko-KR" err="1">
                <a:latin typeface="+mn-ea"/>
                <a:cs typeface="Pretendard Medium"/>
              </a:rPr>
              <a:t>가톨릭</a:t>
            </a:r>
            <a:r>
              <a:rPr lang="en-US" altLang="ko-KR">
                <a:latin typeface="+mn-ea"/>
                <a:cs typeface="Pretendard Medium"/>
              </a:rPr>
              <a:t> </a:t>
            </a:r>
            <a:r>
              <a:rPr lang="en-US" altLang="ko-KR" err="1">
                <a:latin typeface="+mn-ea"/>
                <a:cs typeface="Pretendard Medium"/>
              </a:rPr>
              <a:t>의대</a:t>
            </a:r>
            <a:r>
              <a:rPr lang="en-US" altLang="ko-KR">
                <a:latin typeface="+mn-ea"/>
                <a:cs typeface="Pretendard Medium"/>
              </a:rPr>
              <a:t> </a:t>
            </a:r>
            <a:r>
              <a:rPr lang="en-US" altLang="ko-KR" err="1">
                <a:latin typeface="+mn-ea"/>
                <a:cs typeface="Pretendard Medium"/>
              </a:rPr>
              <a:t>가정의학과</a:t>
            </a:r>
            <a:r>
              <a:rPr lang="en-US" altLang="ko-KR">
                <a:latin typeface="+mn-ea"/>
                <a:cs typeface="Pretendard Medium"/>
              </a:rPr>
              <a:t> </a:t>
            </a:r>
            <a:r>
              <a:rPr lang="en-US" altLang="ko-KR" err="1">
                <a:latin typeface="+mn-ea"/>
                <a:cs typeface="Pretendard Medium"/>
              </a:rPr>
              <a:t>교수</a:t>
            </a:r>
            <a:endParaRPr lang="en-US" altLang="ko-KR">
              <a:latin typeface="+mn-ea"/>
              <a:cs typeface="Pretendard Medium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D595126-AB6F-C0AF-003E-2EC1A8262F1A}"/>
              </a:ext>
            </a:extLst>
          </p:cNvPr>
          <p:cNvSpPr txBox="1"/>
          <p:nvPr/>
        </p:nvSpPr>
        <p:spPr>
          <a:xfrm>
            <a:off x="10677849" y="7365187"/>
            <a:ext cx="7778578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2400" b="1">
                <a:solidFill>
                  <a:srgbClr val="212121"/>
                </a:solidFill>
                <a:highlight>
                  <a:srgbClr val="FFFFFF"/>
                </a:highlight>
                <a:latin typeface="+mn-ea"/>
              </a:rPr>
              <a:t>"</a:t>
            </a:r>
            <a:r>
              <a:rPr lang="ko-KR" sz="2400" b="1">
                <a:solidFill>
                  <a:srgbClr val="212121"/>
                </a:solidFill>
                <a:highlight>
                  <a:srgbClr val="FFFFFF"/>
                </a:highlight>
                <a:latin typeface="+mn-ea"/>
              </a:rPr>
              <a:t>일반인들이</a:t>
            </a:r>
            <a:r>
              <a:rPr lang="en-US" altLang="ko-KR" sz="2400" b="1">
                <a:solidFill>
                  <a:srgbClr val="212121"/>
                </a:solidFill>
                <a:highlight>
                  <a:srgbClr val="FFFFFF"/>
                </a:highlight>
                <a:latin typeface="+mn-ea"/>
              </a:rPr>
              <a:t> </a:t>
            </a:r>
            <a:r>
              <a:rPr lang="ko-KR" sz="2400" b="1">
                <a:solidFill>
                  <a:srgbClr val="212121"/>
                </a:solidFill>
                <a:highlight>
                  <a:srgbClr val="FFFFFF"/>
                </a:highlight>
                <a:latin typeface="+mn-ea"/>
              </a:rPr>
              <a:t>우울증이</a:t>
            </a:r>
            <a:r>
              <a:rPr lang="en-US" altLang="ko-KR" sz="2400" b="1">
                <a:solidFill>
                  <a:srgbClr val="212121"/>
                </a:solidFill>
                <a:highlight>
                  <a:srgbClr val="FFFFFF"/>
                </a:highlight>
                <a:latin typeface="+mn-ea"/>
              </a:rPr>
              <a:t> </a:t>
            </a:r>
            <a:r>
              <a:rPr lang="ko-KR" sz="2400" b="1">
                <a:solidFill>
                  <a:srgbClr val="212121"/>
                </a:solidFill>
                <a:highlight>
                  <a:srgbClr val="FFFFFF"/>
                </a:highlight>
                <a:latin typeface="+mn-ea"/>
              </a:rPr>
              <a:t>있어도</a:t>
            </a:r>
            <a:r>
              <a:rPr lang="en-US" altLang="ko-KR" sz="2400" b="1">
                <a:solidFill>
                  <a:srgbClr val="FF0000"/>
                </a:solidFill>
                <a:highlight>
                  <a:srgbClr val="FFFFFF"/>
                </a:highlight>
                <a:latin typeface="+mn-ea"/>
              </a:rPr>
              <a:t> </a:t>
            </a:r>
            <a:r>
              <a:rPr lang="ko-KR" sz="2400" b="1">
                <a:solidFill>
                  <a:srgbClr val="FF0000"/>
                </a:solidFill>
                <a:highlight>
                  <a:srgbClr val="FFFFFF"/>
                </a:highlight>
                <a:latin typeface="+mn-ea"/>
              </a:rPr>
              <a:t>잘</a:t>
            </a:r>
            <a:r>
              <a:rPr lang="en-US" altLang="ko-KR" sz="2400" b="1">
                <a:solidFill>
                  <a:srgbClr val="FF0000"/>
                </a:solidFill>
                <a:highlight>
                  <a:srgbClr val="FFFFFF"/>
                </a:highlight>
                <a:latin typeface="+mn-ea"/>
              </a:rPr>
              <a:t> </a:t>
            </a:r>
            <a:r>
              <a:rPr lang="ko-KR" sz="2400" b="1">
                <a:solidFill>
                  <a:srgbClr val="FF0000"/>
                </a:solidFill>
                <a:highlight>
                  <a:srgbClr val="FFFFFF"/>
                </a:highlight>
                <a:latin typeface="+mn-ea"/>
              </a:rPr>
              <a:t>알아차릴</a:t>
            </a:r>
            <a:r>
              <a:rPr lang="en-US" altLang="ko-KR" sz="2400" b="1">
                <a:solidFill>
                  <a:srgbClr val="FF0000"/>
                </a:solidFill>
                <a:highlight>
                  <a:srgbClr val="FFFFFF"/>
                </a:highlight>
                <a:latin typeface="+mn-ea"/>
              </a:rPr>
              <a:t> </a:t>
            </a:r>
            <a:r>
              <a:rPr lang="ko-KR" sz="2400" b="1">
                <a:solidFill>
                  <a:srgbClr val="FF0000"/>
                </a:solidFill>
                <a:highlight>
                  <a:srgbClr val="FFFFFF"/>
                </a:highlight>
                <a:latin typeface="+mn-ea"/>
              </a:rPr>
              <a:t>수</a:t>
            </a:r>
            <a:r>
              <a:rPr lang="en-US" altLang="ko-KR" sz="2400" b="1">
                <a:solidFill>
                  <a:srgbClr val="FF0000"/>
                </a:solidFill>
                <a:highlight>
                  <a:srgbClr val="FFFFFF"/>
                </a:highlight>
                <a:latin typeface="+mn-ea"/>
              </a:rPr>
              <a:t> </a:t>
            </a:r>
            <a:r>
              <a:rPr lang="ko-KR" sz="2400" b="1">
                <a:solidFill>
                  <a:srgbClr val="FF0000"/>
                </a:solidFill>
                <a:highlight>
                  <a:srgbClr val="FFFFFF"/>
                </a:highlight>
                <a:latin typeface="+mn-ea"/>
              </a:rPr>
              <a:t>없으며</a:t>
            </a:r>
            <a:r>
              <a:rPr lang="en-US" altLang="ko-KR" sz="2400" b="1">
                <a:solidFill>
                  <a:srgbClr val="212121"/>
                </a:solidFill>
                <a:highlight>
                  <a:srgbClr val="FFFFFF"/>
                </a:highlight>
                <a:latin typeface="+mn-ea"/>
              </a:rPr>
              <a:t> </a:t>
            </a:r>
            <a:endParaRPr lang="ko-KR" altLang="en-US" sz="2400" b="1">
              <a:solidFill>
                <a:srgbClr val="000000"/>
              </a:solidFill>
              <a:latin typeface="+mn-ea"/>
            </a:endParaRPr>
          </a:p>
          <a:p>
            <a:r>
              <a:rPr lang="ko-KR" sz="2400" b="1">
                <a:solidFill>
                  <a:srgbClr val="212121"/>
                </a:solidFill>
                <a:highlight>
                  <a:srgbClr val="FFFFFF"/>
                </a:highlight>
                <a:latin typeface="+mn-ea"/>
              </a:rPr>
              <a:t>우울감이</a:t>
            </a:r>
            <a:r>
              <a:rPr lang="en-US" altLang="ko-KR" sz="2400" b="1">
                <a:solidFill>
                  <a:srgbClr val="212121"/>
                </a:solidFill>
                <a:highlight>
                  <a:srgbClr val="FFFFFF"/>
                </a:highlight>
                <a:latin typeface="+mn-ea"/>
              </a:rPr>
              <a:t> </a:t>
            </a:r>
            <a:r>
              <a:rPr lang="ko-KR" sz="2400" b="1">
                <a:solidFill>
                  <a:srgbClr val="212121"/>
                </a:solidFill>
                <a:highlight>
                  <a:srgbClr val="FFFFFF"/>
                </a:highlight>
                <a:latin typeface="+mn-ea"/>
              </a:rPr>
              <a:t>있어도</a:t>
            </a:r>
            <a:r>
              <a:rPr lang="en-US" altLang="ko-KR" sz="2400" b="1">
                <a:solidFill>
                  <a:srgbClr val="FF0000"/>
                </a:solidFill>
                <a:highlight>
                  <a:srgbClr val="FFFFFF"/>
                </a:highlight>
                <a:latin typeface="+mn-ea"/>
              </a:rPr>
              <a:t> </a:t>
            </a:r>
            <a:r>
              <a:rPr lang="ko-KR" sz="2400" b="1">
                <a:solidFill>
                  <a:srgbClr val="FF0000"/>
                </a:solidFill>
                <a:highlight>
                  <a:srgbClr val="FFFFFF"/>
                </a:highlight>
                <a:latin typeface="+mn-ea"/>
              </a:rPr>
              <a:t>병원</a:t>
            </a:r>
            <a:r>
              <a:rPr lang="en-US" altLang="ko-KR" sz="2400" b="1">
                <a:solidFill>
                  <a:srgbClr val="FF0000"/>
                </a:solidFill>
                <a:highlight>
                  <a:srgbClr val="FFFFFF"/>
                </a:highlight>
                <a:latin typeface="+mn-ea"/>
              </a:rPr>
              <a:t> </a:t>
            </a:r>
            <a:r>
              <a:rPr lang="ko-KR" sz="2400" b="1">
                <a:solidFill>
                  <a:srgbClr val="FF0000"/>
                </a:solidFill>
                <a:highlight>
                  <a:srgbClr val="FFFFFF"/>
                </a:highlight>
                <a:latin typeface="+mn-ea"/>
              </a:rPr>
              <a:t>진료를</a:t>
            </a:r>
            <a:r>
              <a:rPr lang="en-US" altLang="ko-KR" sz="2400" b="1">
                <a:solidFill>
                  <a:srgbClr val="FF0000"/>
                </a:solidFill>
                <a:highlight>
                  <a:srgbClr val="FFFFFF"/>
                </a:highlight>
                <a:latin typeface="+mn-ea"/>
              </a:rPr>
              <a:t> </a:t>
            </a:r>
            <a:r>
              <a:rPr lang="ko-KR" sz="2400" b="1">
                <a:solidFill>
                  <a:srgbClr val="FF0000"/>
                </a:solidFill>
                <a:highlight>
                  <a:srgbClr val="FFFFFF"/>
                </a:highlight>
                <a:latin typeface="+mn-ea"/>
              </a:rPr>
              <a:t>받지</a:t>
            </a:r>
            <a:r>
              <a:rPr lang="en-US" altLang="ko-KR" sz="2400" b="1">
                <a:solidFill>
                  <a:srgbClr val="FF0000"/>
                </a:solidFill>
                <a:highlight>
                  <a:srgbClr val="FFFFFF"/>
                </a:highlight>
                <a:latin typeface="+mn-ea"/>
              </a:rPr>
              <a:t> </a:t>
            </a:r>
            <a:r>
              <a:rPr lang="ko-KR" sz="2400" b="1">
                <a:solidFill>
                  <a:srgbClr val="FF0000"/>
                </a:solidFill>
                <a:highlight>
                  <a:srgbClr val="FFFFFF"/>
                </a:highlight>
                <a:latin typeface="+mn-ea"/>
              </a:rPr>
              <a:t>않는</a:t>
            </a:r>
            <a:r>
              <a:rPr lang="en-US" altLang="ko-KR" sz="2400" b="1">
                <a:solidFill>
                  <a:srgbClr val="FF0000"/>
                </a:solidFill>
                <a:highlight>
                  <a:srgbClr val="FFFFFF"/>
                </a:highlight>
                <a:latin typeface="+mn-ea"/>
              </a:rPr>
              <a:t> </a:t>
            </a:r>
            <a:r>
              <a:rPr lang="ko-KR" sz="2400" b="1">
                <a:solidFill>
                  <a:srgbClr val="FF0000"/>
                </a:solidFill>
                <a:highlight>
                  <a:srgbClr val="FFFFFF"/>
                </a:highlight>
                <a:latin typeface="+mn-ea"/>
              </a:rPr>
              <a:t>경우가</a:t>
            </a:r>
            <a:r>
              <a:rPr lang="en-US" altLang="ko-KR" sz="2400" b="1">
                <a:solidFill>
                  <a:srgbClr val="FF0000"/>
                </a:solidFill>
                <a:highlight>
                  <a:srgbClr val="FFFFFF"/>
                </a:highlight>
                <a:latin typeface="+mn-ea"/>
              </a:rPr>
              <a:t> </a:t>
            </a:r>
            <a:r>
              <a:rPr lang="ko-KR" altLang="en-US" sz="2400" b="1">
                <a:solidFill>
                  <a:srgbClr val="FF0000"/>
                </a:solidFill>
                <a:highlight>
                  <a:srgbClr val="FFFFFF"/>
                </a:highlight>
                <a:latin typeface="+mn-ea"/>
              </a:rPr>
              <a:t>많다</a:t>
            </a:r>
            <a:r>
              <a:rPr lang="ko-KR" altLang="en-US" sz="2400" b="1">
                <a:highlight>
                  <a:srgbClr val="FFFFFF"/>
                </a:highlight>
                <a:latin typeface="+mn-ea"/>
              </a:rPr>
              <a:t>"</a:t>
            </a:r>
            <a:endParaRPr lang="ko-KR" altLang="en-US" sz="2400" b="1">
              <a:highlight>
                <a:srgbClr val="FFFFFF"/>
              </a:highlight>
              <a:latin typeface="+mn-ea"/>
              <a:cs typeface="Pretendard Medium"/>
            </a:endParaRPr>
          </a:p>
        </p:txBody>
      </p:sp>
      <p:pic>
        <p:nvPicPr>
          <p:cNvPr id="16" name="그림 15" descr="블랙, 어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3A9FCC4-3764-8263-D7F2-6E9F23D130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9799" y="6067514"/>
            <a:ext cx="1617707" cy="154047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1F0980A-A2C3-AF99-1045-D8ED89738A3A}"/>
              </a:ext>
            </a:extLst>
          </p:cNvPr>
          <p:cNvSpPr txBox="1"/>
          <p:nvPr/>
        </p:nvSpPr>
        <p:spPr>
          <a:xfrm>
            <a:off x="6470795" y="5203348"/>
            <a:ext cx="2743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2400" b="1">
                <a:solidFill>
                  <a:srgbClr val="212121"/>
                </a:solidFill>
                <a:latin typeface="+mn-ea"/>
              </a:rPr>
              <a:t>86.8%</a:t>
            </a:r>
            <a:endParaRPr lang="ko-KR" altLang="en-US" sz="2400" b="1">
              <a:latin typeface="+mn-ea"/>
              <a:cs typeface="Pretendard Medium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547ECE6-B210-C2C6-A9B2-CA99B09D3BC1}"/>
              </a:ext>
            </a:extLst>
          </p:cNvPr>
          <p:cNvSpPr txBox="1"/>
          <p:nvPr/>
        </p:nvSpPr>
        <p:spPr>
          <a:xfrm>
            <a:off x="5325332" y="7722381"/>
            <a:ext cx="507083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sz="2400">
                <a:solidFill>
                  <a:srgbClr val="212121"/>
                </a:solidFill>
                <a:latin typeface="+mn-ea"/>
              </a:rPr>
              <a:t>우울증</a:t>
            </a:r>
            <a:r>
              <a:rPr lang="en-US" altLang="ko-KR" sz="2400">
                <a:solidFill>
                  <a:srgbClr val="212121"/>
                </a:solidFill>
                <a:latin typeface="+mn-ea"/>
              </a:rPr>
              <a:t> </a:t>
            </a:r>
            <a:r>
              <a:rPr lang="ko-KR" sz="2400">
                <a:solidFill>
                  <a:srgbClr val="212121"/>
                </a:solidFill>
                <a:latin typeface="+mn-ea"/>
              </a:rPr>
              <a:t>진료를</a:t>
            </a:r>
            <a:r>
              <a:rPr lang="en-US" altLang="ko-KR" sz="2400">
                <a:solidFill>
                  <a:srgbClr val="212121"/>
                </a:solidFill>
                <a:latin typeface="+mn-ea"/>
              </a:rPr>
              <a:t> </a:t>
            </a:r>
            <a:r>
              <a:rPr lang="ko-KR" sz="2400">
                <a:solidFill>
                  <a:srgbClr val="212121"/>
                </a:solidFill>
                <a:latin typeface="+mn-ea"/>
              </a:rPr>
              <a:t>받은</a:t>
            </a:r>
            <a:r>
              <a:rPr lang="en-US" altLang="ko-KR" sz="2400">
                <a:solidFill>
                  <a:srgbClr val="212121"/>
                </a:solidFill>
                <a:latin typeface="+mn-ea"/>
              </a:rPr>
              <a:t> </a:t>
            </a:r>
            <a:r>
              <a:rPr lang="ko-KR" altLang="en-US" sz="2400">
                <a:solidFill>
                  <a:srgbClr val="212121"/>
                </a:solidFill>
                <a:latin typeface="+mn-ea"/>
              </a:rPr>
              <a:t>적</a:t>
            </a:r>
            <a:r>
              <a:rPr lang="en-US" altLang="ko-KR" sz="2400" b="1">
                <a:solidFill>
                  <a:srgbClr val="212121"/>
                </a:solidFill>
                <a:latin typeface="+mn-ea"/>
              </a:rPr>
              <a:t> </a:t>
            </a:r>
            <a:r>
              <a:rPr lang="ko-KR" sz="2400" b="1">
                <a:solidFill>
                  <a:srgbClr val="C00000"/>
                </a:solidFill>
                <a:latin typeface="+mn-ea"/>
              </a:rPr>
              <a:t>없다</a:t>
            </a:r>
            <a:endParaRPr lang="ko-KR" altLang="en-US" sz="2400" b="1">
              <a:solidFill>
                <a:srgbClr val="C00000"/>
              </a:solidFill>
              <a:latin typeface="+mn-ea"/>
              <a:cs typeface="Pretendard Medium"/>
            </a:endParaRPr>
          </a:p>
        </p:txBody>
      </p:sp>
      <p:pic>
        <p:nvPicPr>
          <p:cNvPr id="19" name="그림 18" descr="블랙, 어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690B4618-64BB-1F39-A9AD-00080466AF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2261" y="5804933"/>
            <a:ext cx="2019301" cy="180305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4E2DEBF-1CC3-DFFF-8078-AAE3C9F00800}"/>
              </a:ext>
            </a:extLst>
          </p:cNvPr>
          <p:cNvSpPr txBox="1"/>
          <p:nvPr/>
        </p:nvSpPr>
        <p:spPr>
          <a:xfrm>
            <a:off x="2829805" y="5170217"/>
            <a:ext cx="2743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2400" b="1">
                <a:solidFill>
                  <a:srgbClr val="212121"/>
                </a:solidFill>
                <a:latin typeface="+mn-ea"/>
              </a:rPr>
              <a:t>94.0%</a:t>
            </a:r>
            <a:endParaRPr lang="ko-KR" altLang="en-US" sz="2400" b="1">
              <a:latin typeface="+mn-ea"/>
              <a:cs typeface="Pretendard Medium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52F27C0-D507-9C06-8C85-6C730A130AC5}"/>
              </a:ext>
            </a:extLst>
          </p:cNvPr>
          <p:cNvSpPr txBox="1"/>
          <p:nvPr/>
        </p:nvSpPr>
        <p:spPr>
          <a:xfrm>
            <a:off x="1519810" y="7722381"/>
            <a:ext cx="372905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sz="2400">
                <a:solidFill>
                  <a:srgbClr val="212121"/>
                </a:solidFill>
                <a:latin typeface="+mn-ea"/>
              </a:rPr>
              <a:t>우울증</a:t>
            </a:r>
            <a:r>
              <a:rPr lang="en-US" altLang="ko-KR" sz="2400">
                <a:solidFill>
                  <a:srgbClr val="212121"/>
                </a:solidFill>
                <a:latin typeface="+mn-ea"/>
              </a:rPr>
              <a:t> </a:t>
            </a:r>
            <a:r>
              <a:rPr lang="en-US" altLang="ko-KR" sz="2400" err="1">
                <a:solidFill>
                  <a:srgbClr val="212121"/>
                </a:solidFill>
                <a:latin typeface="+mn-ea"/>
              </a:rPr>
              <a:t>진단을</a:t>
            </a:r>
            <a:r>
              <a:rPr lang="ko-KR" altLang="en-US" sz="2400">
                <a:solidFill>
                  <a:srgbClr val="212121"/>
                </a:solidFill>
                <a:latin typeface="+mn-ea"/>
              </a:rPr>
              <a:t> </a:t>
            </a:r>
            <a:r>
              <a:rPr lang="ko-KR" sz="2400">
                <a:solidFill>
                  <a:srgbClr val="212121"/>
                </a:solidFill>
                <a:latin typeface="+mn-ea"/>
              </a:rPr>
              <a:t>받은</a:t>
            </a:r>
            <a:r>
              <a:rPr lang="en-US" altLang="ko-KR" sz="2400">
                <a:solidFill>
                  <a:srgbClr val="212121"/>
                </a:solidFill>
                <a:latin typeface="+mn-ea"/>
              </a:rPr>
              <a:t> </a:t>
            </a:r>
            <a:r>
              <a:rPr lang="ko-KR" altLang="en-US" sz="2400">
                <a:solidFill>
                  <a:srgbClr val="212121"/>
                </a:solidFill>
                <a:latin typeface="+mn-ea"/>
              </a:rPr>
              <a:t>적</a:t>
            </a:r>
            <a:r>
              <a:rPr lang="en-US" altLang="ko-KR" sz="2400">
                <a:solidFill>
                  <a:srgbClr val="212121"/>
                </a:solidFill>
                <a:latin typeface="+mn-ea"/>
              </a:rPr>
              <a:t> </a:t>
            </a:r>
            <a:r>
              <a:rPr lang="ko-KR" sz="2400" b="1">
                <a:solidFill>
                  <a:srgbClr val="C00000"/>
                </a:solidFill>
                <a:latin typeface="+mn-ea"/>
              </a:rPr>
              <a:t>없다</a:t>
            </a:r>
            <a:endParaRPr lang="ko-KR" altLang="en-US" sz="2400" b="1">
              <a:solidFill>
                <a:srgbClr val="C00000"/>
              </a:solidFill>
              <a:latin typeface="+mn-ea"/>
              <a:cs typeface="Pretendard Medium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1B07837-10DA-E51C-AF10-35E8AA8BD3FF}"/>
              </a:ext>
            </a:extLst>
          </p:cNvPr>
          <p:cNvSpPr txBox="1"/>
          <p:nvPr/>
        </p:nvSpPr>
        <p:spPr>
          <a:xfrm>
            <a:off x="525439" y="1580843"/>
            <a:ext cx="958947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Blip>
                <a:blip r:embed="rId4"/>
              </a:buBlip>
              <a:tabLst/>
              <a:defRPr/>
            </a:pPr>
            <a:r>
              <a:rPr kumimoji="0" lang="en-US" altLang="ko-KR" sz="4000" b="1" i="0" u="none" strike="noStrike" kern="1200" cap="none" spc="0" normalizeH="0" baseline="0" noProof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Pretendard SemiBold"/>
                <a:ea typeface="Pretendard SemiBold"/>
                <a:cs typeface="+mn-cs"/>
              </a:rPr>
              <a:t> 1.2 </a:t>
            </a:r>
            <a:r>
              <a:rPr lang="ko-KR" altLang="en-US" sz="4000" b="1">
                <a:solidFill>
                  <a:srgbClr val="4472C4">
                    <a:lumMod val="75000"/>
                  </a:srgbClr>
                </a:solidFill>
                <a:latin typeface="Pretendard SemiBold"/>
                <a:ea typeface="Pretendard SemiBold"/>
              </a:rPr>
              <a:t>배경 </a:t>
            </a:r>
            <a:endParaRPr kumimoji="0" lang="en-US" altLang="ko-KR" sz="4000" b="1" i="0" u="none" strike="noStrike" kern="1200" cap="none" spc="0" normalizeH="0" baseline="0" noProof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Pretendard SemiBold"/>
              <a:ea typeface="Pretendard SemiBold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AD18E72-7E97-3594-98AD-BC0F5D726207}"/>
              </a:ext>
            </a:extLst>
          </p:cNvPr>
          <p:cNvSpPr txBox="1"/>
          <p:nvPr/>
        </p:nvSpPr>
        <p:spPr>
          <a:xfrm>
            <a:off x="0" y="9830136"/>
            <a:ext cx="7400007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>
                <a:highlight>
                  <a:srgbClr val="FFFFFF"/>
                </a:highlight>
                <a:latin typeface="Malgun Gothic"/>
                <a:ea typeface="Malgun Gothic"/>
                <a:hlinkClick r:id="rId5"/>
              </a:rPr>
              <a:t>"</a:t>
            </a:r>
            <a:r>
              <a:rPr lang="ko-KR" altLang="en-US" sz="1400">
                <a:highlight>
                  <a:srgbClr val="FFFFFF"/>
                </a:highlight>
                <a:latin typeface="+mn-ea"/>
                <a:hlinkClick r:id="rId5"/>
              </a:rPr>
              <a:t>우울증</a:t>
            </a:r>
            <a:r>
              <a:rPr lang="en-US" sz="1400">
                <a:highlight>
                  <a:srgbClr val="FFFFFF"/>
                </a:highlight>
                <a:latin typeface="Malgun Gothic"/>
                <a:ea typeface="Malgun Gothic"/>
                <a:hlinkClick r:id="rId5"/>
              </a:rPr>
              <a:t> </a:t>
            </a:r>
            <a:r>
              <a:rPr lang="ko-KR" altLang="en-US" sz="1400">
                <a:highlight>
                  <a:srgbClr val="FFFFFF"/>
                </a:highlight>
                <a:latin typeface="+mn-ea"/>
                <a:hlinkClick r:id="rId5"/>
              </a:rPr>
              <a:t>혼자</a:t>
            </a:r>
            <a:r>
              <a:rPr lang="en-US" sz="1400">
                <a:highlight>
                  <a:srgbClr val="FFFFFF"/>
                </a:highlight>
                <a:latin typeface="Malgun Gothic"/>
                <a:ea typeface="Malgun Gothic"/>
                <a:hlinkClick r:id="rId5"/>
              </a:rPr>
              <a:t> </a:t>
            </a:r>
            <a:r>
              <a:rPr lang="ko-KR" altLang="en-US" sz="1400">
                <a:highlight>
                  <a:srgbClr val="FFFFFF"/>
                </a:highlight>
                <a:latin typeface="+mn-ea"/>
                <a:hlinkClick r:id="rId5"/>
              </a:rPr>
              <a:t>해결</a:t>
            </a:r>
            <a:r>
              <a:rPr lang="en-US" altLang="ko-KR" sz="1400">
                <a:highlight>
                  <a:srgbClr val="FFFFFF"/>
                </a:highlight>
                <a:latin typeface="Malgun Gothic"/>
                <a:ea typeface="Malgun Gothic"/>
                <a:hlinkClick r:id="rId5"/>
              </a:rPr>
              <a:t> </a:t>
            </a:r>
            <a:r>
              <a:rPr lang="ko-KR" altLang="en-US" sz="1400">
                <a:highlight>
                  <a:srgbClr val="FFFFFF"/>
                </a:highlight>
                <a:latin typeface="+mn-ea"/>
                <a:hlinkClick r:id="rId5"/>
              </a:rPr>
              <a:t>가능</a:t>
            </a:r>
            <a:r>
              <a:rPr lang="en-US" altLang="ko-KR" sz="1400">
                <a:highlight>
                  <a:srgbClr val="FFFFFF"/>
                </a:highlight>
                <a:latin typeface="Malgun Gothic"/>
                <a:ea typeface="Malgun Gothic"/>
                <a:hlinkClick r:id="rId5"/>
              </a:rPr>
              <a:t>"…</a:t>
            </a:r>
            <a:r>
              <a:rPr lang="ko-KR" altLang="en-US" sz="1400">
                <a:highlight>
                  <a:srgbClr val="FFFFFF"/>
                </a:highlight>
                <a:latin typeface="+mn-ea"/>
                <a:hlinkClick r:id="rId5"/>
              </a:rPr>
              <a:t>우울한</a:t>
            </a:r>
            <a:r>
              <a:rPr lang="en-US" altLang="ko-KR" sz="1400">
                <a:highlight>
                  <a:srgbClr val="FFFFFF"/>
                </a:highlight>
                <a:latin typeface="Malgun Gothic"/>
                <a:ea typeface="Malgun Gothic"/>
                <a:hlinkClick r:id="rId5"/>
              </a:rPr>
              <a:t> </a:t>
            </a:r>
            <a:r>
              <a:rPr lang="ko-KR" altLang="en-US" sz="1400">
                <a:highlight>
                  <a:srgbClr val="FFFFFF"/>
                </a:highlight>
                <a:latin typeface="+mn-ea"/>
                <a:hlinkClick r:id="rId5"/>
              </a:rPr>
              <a:t>성인</a:t>
            </a:r>
            <a:r>
              <a:rPr lang="en-US" altLang="ko-KR" sz="1400">
                <a:highlight>
                  <a:srgbClr val="FFFFFF"/>
                </a:highlight>
                <a:latin typeface="Malgun Gothic"/>
                <a:ea typeface="Malgun Gothic"/>
                <a:hlinkClick r:id="rId5"/>
              </a:rPr>
              <a:t> 25%, </a:t>
            </a:r>
            <a:r>
              <a:rPr lang="ko-KR" altLang="en-US" sz="1400">
                <a:highlight>
                  <a:srgbClr val="FFFFFF"/>
                </a:highlight>
                <a:latin typeface="+mn-ea"/>
                <a:hlinkClick r:id="rId5"/>
              </a:rPr>
              <a:t>진료</a:t>
            </a:r>
            <a:r>
              <a:rPr lang="en-US" altLang="ko-KR" sz="1400">
                <a:highlight>
                  <a:srgbClr val="FFFFFF"/>
                </a:highlight>
                <a:latin typeface="Malgun Gothic"/>
                <a:ea typeface="Malgun Gothic"/>
                <a:hlinkClick r:id="rId5"/>
              </a:rPr>
              <a:t> </a:t>
            </a:r>
            <a:r>
              <a:rPr lang="ko-KR" altLang="en-US" sz="1400">
                <a:highlight>
                  <a:srgbClr val="FFFFFF"/>
                </a:highlight>
                <a:latin typeface="+mn-ea"/>
                <a:hlinkClick r:id="rId5"/>
              </a:rPr>
              <a:t>의지</a:t>
            </a:r>
            <a:r>
              <a:rPr lang="en-US" altLang="ko-KR" sz="1400">
                <a:highlight>
                  <a:srgbClr val="FFFFFF"/>
                </a:highlight>
                <a:latin typeface="Malgun Gothic"/>
                <a:ea typeface="Malgun Gothic"/>
                <a:hlinkClick r:id="rId5"/>
              </a:rPr>
              <a:t> </a:t>
            </a:r>
            <a:r>
              <a:rPr lang="ko-KR" altLang="en-US" sz="1400">
                <a:highlight>
                  <a:srgbClr val="FFFFFF"/>
                </a:highlight>
                <a:latin typeface="+mn-ea"/>
                <a:hlinkClick r:id="rId5"/>
              </a:rPr>
              <a:t>없어 </a:t>
            </a:r>
            <a:r>
              <a:rPr lang="en-US" altLang="ko-KR" sz="1400">
                <a:latin typeface="Malgun Gothic"/>
                <a:ea typeface="Malgun Gothic"/>
                <a:hlinkClick r:id="rId5"/>
              </a:rPr>
              <a:t>2024.05.16 10:36</a:t>
            </a:r>
            <a:endParaRPr lang="ko-KR" altLang="en-US" sz="1400">
              <a:latin typeface="+mn-ea"/>
            </a:endParaRPr>
          </a:p>
          <a:p>
            <a:endParaRPr lang="ko-KR" sz="1400">
              <a:latin typeface="+mn-ea"/>
              <a:cs typeface="Pretendard Medium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FD5B97A-BE36-5097-FA83-5344C7B95544}"/>
              </a:ext>
            </a:extLst>
          </p:cNvPr>
          <p:cNvSpPr/>
          <p:nvPr/>
        </p:nvSpPr>
        <p:spPr>
          <a:xfrm>
            <a:off x="1348407" y="3848673"/>
            <a:ext cx="7779770" cy="4696769"/>
          </a:xfrm>
          <a:prstGeom prst="rect">
            <a:avLst/>
          </a:prstGeom>
          <a:noFill/>
          <a:ln w="28575">
            <a:solidFill>
              <a:srgbClr val="25696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825CBF1-5F84-3D55-3D82-718C38829ED1}"/>
              </a:ext>
            </a:extLst>
          </p:cNvPr>
          <p:cNvSpPr/>
          <p:nvPr/>
        </p:nvSpPr>
        <p:spPr>
          <a:xfrm>
            <a:off x="3888179" y="3518248"/>
            <a:ext cx="2708305" cy="664100"/>
          </a:xfrm>
          <a:prstGeom prst="rect">
            <a:avLst/>
          </a:prstGeom>
          <a:solidFill>
            <a:schemeClr val="bg2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FD2DC34-1DAC-04F1-300D-3B6E68E13AF1}"/>
              </a:ext>
            </a:extLst>
          </p:cNvPr>
          <p:cNvSpPr txBox="1"/>
          <p:nvPr/>
        </p:nvSpPr>
        <p:spPr>
          <a:xfrm>
            <a:off x="4534737" y="3622812"/>
            <a:ext cx="157243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2400" b="1">
                <a:solidFill>
                  <a:srgbClr val="212121"/>
                </a:solidFill>
                <a:latin typeface="+mn-ea"/>
              </a:rPr>
              <a:t> </a:t>
            </a:r>
            <a:r>
              <a:rPr lang="en-US" altLang="ko-KR" sz="2400" b="1" err="1">
                <a:solidFill>
                  <a:srgbClr val="212121"/>
                </a:solidFill>
                <a:latin typeface="+mn-ea"/>
              </a:rPr>
              <a:t>설문</a:t>
            </a:r>
            <a:r>
              <a:rPr lang="en-US" altLang="ko-KR" sz="2400" b="1">
                <a:solidFill>
                  <a:srgbClr val="212121"/>
                </a:solidFill>
                <a:latin typeface="+mn-ea"/>
              </a:rPr>
              <a:t> </a:t>
            </a:r>
            <a:r>
              <a:rPr lang="en-US" altLang="ko-KR" sz="2400" b="1" err="1">
                <a:solidFill>
                  <a:srgbClr val="212121"/>
                </a:solidFill>
                <a:latin typeface="+mn-ea"/>
              </a:rPr>
              <a:t>결과</a:t>
            </a:r>
            <a:endParaRPr lang="en-US" altLang="ko-KR" sz="2400" b="1">
              <a:solidFill>
                <a:srgbClr val="212121"/>
              </a:solidFill>
              <a:latin typeface="+mn-ea"/>
            </a:endParaRPr>
          </a:p>
        </p:txBody>
      </p:sp>
      <p:sp>
        <p:nvSpPr>
          <p:cNvPr id="28" name="화살표: 오른쪽 27">
            <a:extLst>
              <a:ext uri="{FF2B5EF4-FFF2-40B4-BE49-F238E27FC236}">
                <a16:creationId xmlns:a16="http://schemas.microsoft.com/office/drawing/2014/main" id="{B2C12A8A-B8B6-20E6-5E76-31A875D7F67E}"/>
              </a:ext>
            </a:extLst>
          </p:cNvPr>
          <p:cNvSpPr/>
          <p:nvPr/>
        </p:nvSpPr>
        <p:spPr>
          <a:xfrm>
            <a:off x="9298462" y="5737179"/>
            <a:ext cx="894220" cy="512588"/>
          </a:xfrm>
          <a:prstGeom prst="rightArrow">
            <a:avLst/>
          </a:prstGeom>
          <a:solidFill>
            <a:srgbClr val="256964"/>
          </a:solidFill>
          <a:ln w="57150">
            <a:solidFill>
              <a:srgbClr val="25696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ko-KR" altLang="en-US" sz="200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03013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C43224EA-0515-2429-09C5-AA72D06835CC}"/>
              </a:ext>
            </a:extLst>
          </p:cNvPr>
          <p:cNvSpPr/>
          <p:nvPr/>
        </p:nvSpPr>
        <p:spPr>
          <a:xfrm>
            <a:off x="1348407" y="3848673"/>
            <a:ext cx="7779770" cy="4696769"/>
          </a:xfrm>
          <a:prstGeom prst="rect">
            <a:avLst/>
          </a:prstGeom>
          <a:noFill/>
          <a:ln w="28575">
            <a:solidFill>
              <a:srgbClr val="25696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14B8D5E-A8FC-303F-10B5-8E416CDE4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ctr"/>
          <a:lstStyle/>
          <a:p>
            <a:r>
              <a:rPr lang="en-US" altLang="ko-KR">
                <a:cs typeface="Pretendard SemiBold"/>
              </a:rPr>
              <a:t>1. </a:t>
            </a:r>
            <a:r>
              <a:rPr lang="ko-KR" altLang="en-US">
                <a:cs typeface="Pretendard SemiBold"/>
              </a:rPr>
              <a:t>개발 배경 및 동기 </a:t>
            </a:r>
            <a:endParaRPr lang="ko-KR" altLang="en-US">
              <a:cs typeface="+mj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B1C1DC-9FC9-3676-D4C6-EA76536632C7}"/>
              </a:ext>
            </a:extLst>
          </p:cNvPr>
          <p:cNvSpPr txBox="1"/>
          <p:nvPr/>
        </p:nvSpPr>
        <p:spPr>
          <a:xfrm>
            <a:off x="9318103" y="6489015"/>
            <a:ext cx="8313222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2400">
                <a:latin typeface="+mn-ea"/>
              </a:rPr>
              <a:t>" 부산대의</a:t>
            </a:r>
            <a:r>
              <a:rPr lang="en-US" altLang="ko-KR" sz="2400">
                <a:latin typeface="+mn-ea"/>
              </a:rPr>
              <a:t> </a:t>
            </a:r>
            <a:r>
              <a:rPr lang="ko-KR" altLang="en-US" sz="2400">
                <a:latin typeface="+mn-ea"/>
              </a:rPr>
              <a:t>경우</a:t>
            </a:r>
            <a:r>
              <a:rPr lang="en-US" altLang="ko-KR" sz="2400">
                <a:latin typeface="+mn-ea"/>
              </a:rPr>
              <a:t> </a:t>
            </a:r>
            <a:r>
              <a:rPr lang="ko-KR" altLang="en-US" sz="2400">
                <a:latin typeface="+mn-ea"/>
              </a:rPr>
              <a:t>조사에</a:t>
            </a:r>
            <a:r>
              <a:rPr lang="en-US" altLang="ko-KR" sz="2400">
                <a:latin typeface="+mn-ea"/>
              </a:rPr>
              <a:t> </a:t>
            </a:r>
            <a:r>
              <a:rPr lang="ko-KR" altLang="en-US" sz="2400">
                <a:latin typeface="+mn-ea"/>
              </a:rPr>
              <a:t>참여한</a:t>
            </a:r>
            <a:r>
              <a:rPr lang="en-US" altLang="ko-KR" sz="2400">
                <a:latin typeface="+mn-ea"/>
              </a:rPr>
              <a:t> </a:t>
            </a:r>
            <a:r>
              <a:rPr lang="ko-KR" altLang="en-US" sz="2400">
                <a:latin typeface="+mn-ea"/>
              </a:rPr>
              <a:t>학생</a:t>
            </a:r>
            <a:r>
              <a:rPr lang="en-US" altLang="ko-KR" sz="2400">
                <a:latin typeface="+mn-ea"/>
              </a:rPr>
              <a:t> 1</a:t>
            </a:r>
            <a:r>
              <a:rPr lang="ko-KR" altLang="en-US" sz="2400">
                <a:latin typeface="+mn-ea"/>
              </a:rPr>
              <a:t>천</a:t>
            </a:r>
            <a:r>
              <a:rPr lang="en-US" altLang="ko-KR" sz="2400">
                <a:latin typeface="+mn-ea"/>
              </a:rPr>
              <a:t>242</a:t>
            </a:r>
            <a:r>
              <a:rPr lang="ko-KR" altLang="en-US" sz="2400">
                <a:latin typeface="+mn-ea"/>
              </a:rPr>
              <a:t>명</a:t>
            </a:r>
            <a:r>
              <a:rPr lang="en-US" altLang="ko-KR" sz="2400">
                <a:latin typeface="+mn-ea"/>
              </a:rPr>
              <a:t> </a:t>
            </a:r>
            <a:r>
              <a:rPr lang="ko-KR" altLang="en-US" sz="2400">
                <a:latin typeface="+mn-ea"/>
              </a:rPr>
              <a:t>중</a:t>
            </a:r>
            <a:r>
              <a:rPr lang="en-US" altLang="ko-KR" sz="2400">
                <a:latin typeface="+mn-ea"/>
              </a:rPr>
              <a:t> </a:t>
            </a:r>
            <a:endParaRPr lang="en-US" altLang="ko-KR" sz="2400">
              <a:latin typeface="+mn-ea"/>
              <a:cs typeface="Pretendard Medium"/>
            </a:endParaRPr>
          </a:p>
          <a:p>
            <a:pPr algn="ctr"/>
            <a:r>
              <a:rPr lang="ko-KR" altLang="en-US" sz="2400">
                <a:latin typeface="+mn-ea"/>
              </a:rPr>
              <a:t>마음건강</a:t>
            </a:r>
            <a:r>
              <a:rPr lang="en-US" altLang="ko-KR" sz="2400">
                <a:latin typeface="+mn-ea"/>
              </a:rPr>
              <a:t> </a:t>
            </a:r>
            <a:r>
              <a:rPr lang="ko-KR" altLang="en-US" sz="2400">
                <a:latin typeface="+mn-ea"/>
              </a:rPr>
              <a:t>서비스를</a:t>
            </a:r>
            <a:r>
              <a:rPr lang="en-US" altLang="ko-KR" sz="2400">
                <a:latin typeface="+mn-ea"/>
              </a:rPr>
              <a:t> </a:t>
            </a:r>
            <a:r>
              <a:rPr lang="ko-KR" altLang="en-US" sz="2400">
                <a:latin typeface="+mn-ea"/>
              </a:rPr>
              <a:t>이용하는</a:t>
            </a:r>
            <a:r>
              <a:rPr lang="en-US" altLang="ko-KR" sz="2400">
                <a:latin typeface="+mn-ea"/>
              </a:rPr>
              <a:t> </a:t>
            </a:r>
            <a:r>
              <a:rPr lang="ko-KR" altLang="en-US" sz="2400">
                <a:latin typeface="+mn-ea"/>
              </a:rPr>
              <a:t>학생은</a:t>
            </a:r>
            <a:r>
              <a:rPr lang="en-US" altLang="ko-KR" sz="2400">
                <a:latin typeface="+mn-ea"/>
              </a:rPr>
              <a:t> </a:t>
            </a:r>
            <a:r>
              <a:rPr lang="ko-KR" altLang="en-US" sz="2400">
                <a:latin typeface="+mn-ea"/>
              </a:rPr>
              <a:t>약</a:t>
            </a:r>
            <a:r>
              <a:rPr lang="en-US" altLang="ko-KR" sz="2400">
                <a:latin typeface="+mn-ea"/>
              </a:rPr>
              <a:t> </a:t>
            </a:r>
            <a:r>
              <a:rPr lang="en-US" altLang="ko-KR" sz="2400" b="1">
                <a:latin typeface="+mn-ea"/>
              </a:rPr>
              <a:t>23%</a:t>
            </a:r>
            <a:r>
              <a:rPr lang="ko-KR" altLang="en-US" sz="2400">
                <a:latin typeface="+mn-ea"/>
              </a:rPr>
              <a:t>인</a:t>
            </a:r>
            <a:r>
              <a:rPr lang="en-US" altLang="ko-KR" sz="2400">
                <a:latin typeface="+mn-ea"/>
              </a:rPr>
              <a:t> </a:t>
            </a:r>
            <a:r>
              <a:rPr lang="en-US" altLang="ko-KR" sz="2400" b="1">
                <a:latin typeface="+mn-ea"/>
              </a:rPr>
              <a:t>292</a:t>
            </a:r>
            <a:r>
              <a:rPr lang="ko-KR" altLang="en-US" sz="2400">
                <a:latin typeface="+mn-ea"/>
              </a:rPr>
              <a:t>명에</a:t>
            </a:r>
            <a:r>
              <a:rPr lang="en-US" altLang="ko-KR" sz="2400">
                <a:latin typeface="+mn-ea"/>
              </a:rPr>
              <a:t> </a:t>
            </a:r>
            <a:r>
              <a:rPr lang="ko-KR" altLang="en-US" sz="2400">
                <a:latin typeface="+mn-ea"/>
              </a:rPr>
              <a:t>그쳤다."</a:t>
            </a:r>
            <a:r>
              <a:rPr lang="en-US" altLang="ko-KR" sz="2400">
                <a:latin typeface="+mn-ea"/>
              </a:rPr>
              <a:t> </a:t>
            </a:r>
            <a:endParaRPr lang="en-US" altLang="ko-KR" sz="2400">
              <a:latin typeface="+mn-ea"/>
              <a:cs typeface="Pretendard Medium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C46D50-8C08-845F-04E9-A6204D968CA8}"/>
              </a:ext>
            </a:extLst>
          </p:cNvPr>
          <p:cNvSpPr txBox="1"/>
          <p:nvPr/>
        </p:nvSpPr>
        <p:spPr>
          <a:xfrm>
            <a:off x="668031" y="9396001"/>
            <a:ext cx="640942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400">
                <a:latin typeface="+mn-ea"/>
                <a:hlinkClick r:id="rId2"/>
              </a:rPr>
              <a:t>SBS 뉴스, 「"뭘 해야 하나"…마음의 병 앓는 '코로나 학번', 2024.09.12</a:t>
            </a:r>
            <a:endParaRPr lang="ko-KR" altLang="en-US" sz="1400">
              <a:latin typeface="+mn-ea"/>
              <a:cs typeface="Pretendard Medium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AE2B173-D701-01F6-B7FE-A5BF9C0350F1}"/>
              </a:ext>
            </a:extLst>
          </p:cNvPr>
          <p:cNvSpPr txBox="1"/>
          <p:nvPr/>
        </p:nvSpPr>
        <p:spPr>
          <a:xfrm>
            <a:off x="1945760" y="4164000"/>
            <a:ext cx="6745739" cy="427585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sz="2400"/>
              <a:t>"문자</a:t>
            </a:r>
            <a:r>
              <a:rPr lang="en-US" altLang="ko-KR" sz="2400"/>
              <a:t>,</a:t>
            </a:r>
            <a:r>
              <a:rPr lang="en-US" sz="2400"/>
              <a:t> </a:t>
            </a:r>
            <a:r>
              <a:rPr lang="ko-KR" sz="2400"/>
              <a:t>현수막</a:t>
            </a:r>
            <a:r>
              <a:rPr lang="en-US" altLang="ko-KR" sz="2400"/>
              <a:t>, </a:t>
            </a:r>
            <a:r>
              <a:rPr lang="ko-KR" sz="2400"/>
              <a:t>포스터</a:t>
            </a:r>
            <a:r>
              <a:rPr lang="ko-KR" altLang="en-US" sz="2400"/>
              <a:t> 등 다양한 접근 시도에</a:t>
            </a:r>
            <a:r>
              <a:rPr lang="ko-KR" sz="2400"/>
              <a:t>도</a:t>
            </a:r>
            <a:r>
              <a:rPr lang="en-US" sz="2400"/>
              <a:t> </a:t>
            </a:r>
            <a:endParaRPr lang="ko-KR" altLang="en-US" sz="2300">
              <a:cs typeface="Pretendard Medium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/>
              <a:t>효원 상담원 </a:t>
            </a:r>
            <a:r>
              <a:rPr lang="ko-KR" altLang="en-US" sz="2400">
                <a:solidFill>
                  <a:srgbClr val="C00000"/>
                </a:solidFill>
              </a:rPr>
              <a:t>홍</a:t>
            </a:r>
            <a:r>
              <a:rPr lang="ko-KR" sz="2400">
                <a:solidFill>
                  <a:srgbClr val="C00000"/>
                </a:solidFill>
              </a:rPr>
              <a:t>보가 </a:t>
            </a:r>
            <a:r>
              <a:rPr lang="ko-KR" altLang="en-US" sz="2400">
                <a:solidFill>
                  <a:srgbClr val="C00000"/>
                </a:solidFill>
              </a:rPr>
              <a:t>어렵습니다</a:t>
            </a:r>
            <a:r>
              <a:rPr lang="en-US" altLang="ko-KR" sz="2400"/>
              <a:t>. “</a:t>
            </a:r>
            <a:r>
              <a:rPr lang="en-US" sz="2400"/>
              <a:t> </a:t>
            </a:r>
            <a:endParaRPr lang="ko-KR" altLang="en-US" sz="2400">
              <a:latin typeface="+mn-ea"/>
              <a:cs typeface="Pretendard Medium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400"/>
              <a:t>“ </a:t>
            </a:r>
            <a:r>
              <a:rPr lang="ko-KR" sz="2400"/>
              <a:t>고위험군</a:t>
            </a:r>
            <a:r>
              <a:rPr lang="en-US" altLang="ko-KR" sz="2400"/>
              <a:t> </a:t>
            </a:r>
            <a:r>
              <a:rPr lang="ko-KR" altLang="en-US" sz="2400"/>
              <a:t>학생</a:t>
            </a:r>
            <a:r>
              <a:rPr lang="ko-KR" sz="2400"/>
              <a:t>을</a:t>
            </a:r>
            <a:r>
              <a:rPr lang="en-US" sz="2400"/>
              <a:t> </a:t>
            </a:r>
            <a:r>
              <a:rPr lang="ko-KR" sz="2400"/>
              <a:t>저희</a:t>
            </a:r>
            <a:r>
              <a:rPr lang="en-US" altLang="ko-KR" sz="2400"/>
              <a:t>(</a:t>
            </a:r>
            <a:r>
              <a:rPr lang="ko-KR" altLang="en-US" sz="2400"/>
              <a:t>효원상담원</a:t>
            </a:r>
            <a:r>
              <a:rPr lang="en-US" altLang="ko-KR" sz="2400"/>
              <a:t>)</a:t>
            </a:r>
            <a:r>
              <a:rPr lang="ko-KR" sz="2400"/>
              <a:t>가</a:t>
            </a:r>
            <a:r>
              <a:rPr lang="en-US" sz="2400"/>
              <a:t> </a:t>
            </a:r>
            <a:endParaRPr lang="en-US" sz="2400">
              <a:cs typeface="Pretendard Medium"/>
            </a:endParaRPr>
          </a:p>
          <a:p>
            <a:pPr algn="ctr">
              <a:lnSpc>
                <a:spcPct val="150000"/>
              </a:lnSpc>
            </a:pPr>
            <a:r>
              <a:rPr lang="ko-KR" sz="2400">
                <a:solidFill>
                  <a:srgbClr val="C00000"/>
                </a:solidFill>
              </a:rPr>
              <a:t>선별하기가</a:t>
            </a:r>
            <a:r>
              <a:rPr lang="en-US" sz="2400">
                <a:solidFill>
                  <a:srgbClr val="C00000"/>
                </a:solidFill>
              </a:rPr>
              <a:t> </a:t>
            </a:r>
            <a:r>
              <a:rPr lang="ko-KR" altLang="en-US" sz="2400">
                <a:solidFill>
                  <a:srgbClr val="C00000"/>
                </a:solidFill>
              </a:rPr>
              <a:t>어렵습니다</a:t>
            </a:r>
            <a:r>
              <a:rPr lang="en-US" altLang="ko-KR" sz="2400">
                <a:solidFill>
                  <a:srgbClr val="C00000"/>
                </a:solidFill>
              </a:rPr>
              <a:t>.“</a:t>
            </a:r>
            <a:endParaRPr lang="ko-KR" altLang="en-US" sz="2400">
              <a:solidFill>
                <a:srgbClr val="C00000"/>
              </a:solidFill>
              <a:latin typeface="+mn-ea"/>
              <a:cs typeface="Pretendard Medium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400"/>
              <a:t>“</a:t>
            </a:r>
            <a:r>
              <a:rPr lang="ko-KR" sz="2400"/>
              <a:t>축제</a:t>
            </a:r>
            <a:r>
              <a:rPr lang="en-US" sz="2400"/>
              <a:t> </a:t>
            </a:r>
            <a:r>
              <a:rPr lang="ko-KR" sz="2400"/>
              <a:t>때</a:t>
            </a:r>
            <a:r>
              <a:rPr lang="en-US" sz="2400"/>
              <a:t> </a:t>
            </a:r>
            <a:r>
              <a:rPr lang="ko-KR" sz="2400"/>
              <a:t>홍보</a:t>
            </a:r>
            <a:r>
              <a:rPr lang="en-US" altLang="ko-KR" sz="2400"/>
              <a:t> </a:t>
            </a:r>
            <a:r>
              <a:rPr lang="ko-KR" altLang="en-US" sz="2400"/>
              <a:t>부스로 참여하면 </a:t>
            </a:r>
            <a:endParaRPr lang="en-US" altLang="ko-KR" sz="2400"/>
          </a:p>
          <a:p>
            <a:pPr algn="ctr">
              <a:lnSpc>
                <a:spcPct val="150000"/>
              </a:lnSpc>
            </a:pPr>
            <a:r>
              <a:rPr lang="ko-KR" altLang="en-US" sz="2400"/>
              <a:t>홍보가 크게 이루어지고 일부 </a:t>
            </a:r>
            <a:r>
              <a:rPr lang="ko-KR" sz="2400"/>
              <a:t>추출이</a:t>
            </a:r>
            <a:r>
              <a:rPr lang="en-US" sz="2400"/>
              <a:t> </a:t>
            </a:r>
            <a:r>
              <a:rPr lang="ko-KR" altLang="en-US" sz="2400"/>
              <a:t>됩니다</a:t>
            </a:r>
            <a:r>
              <a:rPr lang="en-US" altLang="ko-KR" sz="2400"/>
              <a:t>.”</a:t>
            </a:r>
            <a:endParaRPr lang="en-US" altLang="ko-KR" sz="2400">
              <a:cs typeface="Pretendard Medium"/>
            </a:endParaRPr>
          </a:p>
          <a:p>
            <a:pPr algn="ctr">
              <a:lnSpc>
                <a:spcPct val="150000"/>
              </a:lnSpc>
            </a:pPr>
            <a:r>
              <a:rPr lang="en-US" sz="2400"/>
              <a:t> “</a:t>
            </a:r>
            <a:r>
              <a:rPr lang="ko-KR" sz="2400"/>
              <a:t>문제는</a:t>
            </a:r>
            <a:r>
              <a:rPr lang="en-US" sz="2400"/>
              <a:t> </a:t>
            </a:r>
            <a:r>
              <a:rPr lang="en-US" sz="2400" err="1"/>
              <a:t>부스</a:t>
            </a:r>
            <a:r>
              <a:rPr lang="ko-KR" sz="2400" err="1"/>
              <a:t>에</a:t>
            </a:r>
            <a:r>
              <a:rPr lang="en-US" sz="2400"/>
              <a:t> </a:t>
            </a:r>
            <a:r>
              <a:rPr lang="ko-KR" sz="2400"/>
              <a:t>와서</a:t>
            </a:r>
            <a:r>
              <a:rPr lang="en-US" sz="2400"/>
              <a:t> </a:t>
            </a:r>
            <a:r>
              <a:rPr lang="ko-KR" altLang="en-US" sz="2400"/>
              <a:t>건성인 태도로 </a:t>
            </a:r>
            <a:r>
              <a:rPr lang="ko-KR" altLang="en-US" sz="2400">
                <a:solidFill>
                  <a:srgbClr val="C00000"/>
                </a:solidFill>
              </a:rPr>
              <a:t>참여해 </a:t>
            </a:r>
            <a:endParaRPr lang="en-US" altLang="ko-KR" sz="2400">
              <a:solidFill>
                <a:srgbClr val="C00000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>
                <a:solidFill>
                  <a:srgbClr val="C00000"/>
                </a:solidFill>
              </a:rPr>
              <a:t>데</a:t>
            </a:r>
            <a:r>
              <a:rPr lang="ko-KR" sz="2400">
                <a:solidFill>
                  <a:srgbClr val="C00000"/>
                </a:solidFill>
              </a:rPr>
              <a:t>이터</a:t>
            </a:r>
            <a:r>
              <a:rPr lang="en-US" sz="2400">
                <a:solidFill>
                  <a:srgbClr val="C00000"/>
                </a:solidFill>
              </a:rPr>
              <a:t> </a:t>
            </a:r>
            <a:r>
              <a:rPr lang="ko-KR" sz="2400">
                <a:solidFill>
                  <a:srgbClr val="C00000"/>
                </a:solidFill>
              </a:rPr>
              <a:t>값이</a:t>
            </a:r>
            <a:r>
              <a:rPr lang="en-US" sz="2400">
                <a:solidFill>
                  <a:srgbClr val="C00000"/>
                </a:solidFill>
              </a:rPr>
              <a:t> </a:t>
            </a:r>
            <a:r>
              <a:rPr lang="ko-KR" sz="2400">
                <a:solidFill>
                  <a:srgbClr val="C00000"/>
                </a:solidFill>
              </a:rPr>
              <a:t>유의하지가</a:t>
            </a:r>
            <a:r>
              <a:rPr lang="en-US" sz="2400">
                <a:solidFill>
                  <a:srgbClr val="C00000"/>
                </a:solidFill>
              </a:rPr>
              <a:t> </a:t>
            </a:r>
            <a:r>
              <a:rPr lang="ko-KR" sz="2400">
                <a:solidFill>
                  <a:srgbClr val="C00000"/>
                </a:solidFill>
              </a:rPr>
              <a:t>않을</a:t>
            </a:r>
            <a:r>
              <a:rPr lang="en-US" sz="2400">
                <a:solidFill>
                  <a:srgbClr val="C00000"/>
                </a:solidFill>
              </a:rPr>
              <a:t> </a:t>
            </a:r>
            <a:r>
              <a:rPr lang="ko-KR" sz="2400"/>
              <a:t>때가</a:t>
            </a:r>
            <a:r>
              <a:rPr lang="en-US" sz="2400"/>
              <a:t> </a:t>
            </a:r>
            <a:r>
              <a:rPr lang="ko-KR" sz="2400"/>
              <a:t>많아서..." </a:t>
            </a:r>
            <a:endParaRPr lang="en-US" sz="2400"/>
          </a:p>
        </p:txBody>
      </p:sp>
      <p:pic>
        <p:nvPicPr>
          <p:cNvPr id="9" name="그림 8" descr="상징, 로고, 등록 상표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DBAA0F3-97D2-8F57-279E-687F645A84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50392" y="3691606"/>
            <a:ext cx="2634261" cy="253934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27CD49F-2B1E-6E6F-6075-76505653BA51}"/>
              </a:ext>
            </a:extLst>
          </p:cNvPr>
          <p:cNvSpPr txBox="1"/>
          <p:nvPr/>
        </p:nvSpPr>
        <p:spPr>
          <a:xfrm>
            <a:off x="525439" y="1580843"/>
            <a:ext cx="958947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Blip>
                <a:blip r:embed="rId4"/>
              </a:buBlip>
              <a:tabLst/>
              <a:defRPr/>
            </a:pPr>
            <a:r>
              <a:rPr kumimoji="0" lang="en-US" altLang="ko-KR" sz="4000" b="1" i="0" u="none" strike="noStrike" kern="1200" cap="none" spc="0" normalizeH="0" baseline="0" noProof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Pretendard SemiBold"/>
                <a:ea typeface="Pretendard SemiBold"/>
                <a:cs typeface="+mn-cs"/>
              </a:rPr>
              <a:t> 1.2 </a:t>
            </a:r>
            <a:r>
              <a:rPr lang="ko-KR" altLang="en-US" sz="4000" b="1">
                <a:solidFill>
                  <a:srgbClr val="4472C4">
                    <a:lumMod val="75000"/>
                  </a:srgbClr>
                </a:solidFill>
                <a:latin typeface="Pretendard SemiBold"/>
                <a:ea typeface="Pretendard SemiBold"/>
              </a:rPr>
              <a:t>배경 </a:t>
            </a:r>
            <a:endParaRPr kumimoji="0" lang="en-US" altLang="ko-KR" sz="4000" b="1" i="0" u="none" strike="noStrike" kern="1200" cap="none" spc="0" normalizeH="0" baseline="0" noProof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Pretendard SemiBold"/>
              <a:ea typeface="Pretendard SemiBold"/>
              <a:cs typeface="+mn-cs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90B8F56-D966-9B84-691B-C3250856ADAB}"/>
              </a:ext>
            </a:extLst>
          </p:cNvPr>
          <p:cNvSpPr/>
          <p:nvPr/>
        </p:nvSpPr>
        <p:spPr>
          <a:xfrm>
            <a:off x="1900353" y="3336030"/>
            <a:ext cx="6468608" cy="713796"/>
          </a:xfrm>
          <a:prstGeom prst="rect">
            <a:avLst/>
          </a:prstGeom>
          <a:solidFill>
            <a:schemeClr val="bg2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E5C32D5-F021-BFA3-A288-FE4D81B46FF0}"/>
              </a:ext>
            </a:extLst>
          </p:cNvPr>
          <p:cNvSpPr txBox="1"/>
          <p:nvPr/>
        </p:nvSpPr>
        <p:spPr>
          <a:xfrm>
            <a:off x="2447520" y="3440595"/>
            <a:ext cx="6111306" cy="44627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sz="2300">
                <a:solidFill>
                  <a:srgbClr val="000000"/>
                </a:solidFill>
                <a:ea typeface="+mn-lt"/>
                <a:cs typeface="+mn-lt"/>
              </a:rPr>
              <a:t>몽글몽글 스튜디오와 </a:t>
            </a:r>
            <a:r>
              <a:rPr lang="ko-KR" altLang="en-US" sz="2300" b="1">
                <a:solidFill>
                  <a:srgbClr val="000000"/>
                </a:solidFill>
                <a:ea typeface="+mn-lt"/>
                <a:cs typeface="+mn-lt"/>
              </a:rPr>
              <a:t>효원상담원</a:t>
            </a:r>
            <a:r>
              <a:rPr lang="ko-KR" altLang="en-US" sz="2300" b="1">
                <a:solidFill>
                  <a:srgbClr val="000000"/>
                </a:solidFill>
                <a:latin typeface="+mn-ea"/>
                <a:cs typeface="Pretendard Medium"/>
              </a:rPr>
              <a:t> 인터뷰 中</a:t>
            </a:r>
            <a:endParaRPr lang="en-US" sz="2300">
              <a:solidFill>
                <a:srgbClr val="000000"/>
              </a:solidFill>
              <a:latin typeface="+mn-ea"/>
              <a:cs typeface="Pretendard Medium"/>
            </a:endParaRPr>
          </a:p>
        </p:txBody>
      </p:sp>
      <p:sp>
        <p:nvSpPr>
          <p:cNvPr id="17" name="텍스트 개체 틀 2">
            <a:extLst>
              <a:ext uri="{FF2B5EF4-FFF2-40B4-BE49-F238E27FC236}">
                <a16:creationId xmlns:a16="http://schemas.microsoft.com/office/drawing/2014/main" id="{75801018-5177-3E65-5A0A-96E393D70BB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89463" y="2356161"/>
            <a:ext cx="16309074" cy="1028131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en-US">
                <a:solidFill>
                  <a:schemeClr val="tx1"/>
                </a:solidFill>
                <a:latin typeface="Pretendard SemiBold"/>
                <a:ea typeface="Pretendard SemiBold"/>
                <a:cs typeface="Pretendard SemiBold"/>
              </a:rPr>
              <a:t>(3) </a:t>
            </a:r>
            <a:r>
              <a:rPr lang="en-US" err="1">
                <a:solidFill>
                  <a:schemeClr val="tx1"/>
                </a:solidFill>
                <a:latin typeface="Pretendard SemiBold"/>
                <a:ea typeface="Pretendard SemiBold"/>
                <a:cs typeface="Pretendard SemiBold"/>
              </a:rPr>
              <a:t>낮은</a:t>
            </a:r>
            <a:r>
              <a:rPr lang="en-US">
                <a:solidFill>
                  <a:schemeClr val="tx1"/>
                </a:solidFill>
                <a:latin typeface="Pretendard SemiBold"/>
                <a:ea typeface="Pretendard SemiBold"/>
                <a:cs typeface="Pretendard SemiBold"/>
              </a:rPr>
              <a:t> </a:t>
            </a:r>
            <a:r>
              <a:rPr lang="ko-KR" altLang="en-US">
                <a:solidFill>
                  <a:schemeClr val="tx1"/>
                </a:solidFill>
                <a:latin typeface="Pretendard SemiBold"/>
                <a:ea typeface="Pretendard SemiBold"/>
                <a:cs typeface="Pretendard SemiBold"/>
              </a:rPr>
              <a:t>교내</a:t>
            </a:r>
            <a:r>
              <a:rPr lang="en-US">
                <a:solidFill>
                  <a:schemeClr val="tx1"/>
                </a:solidFill>
                <a:latin typeface="Pretendard SemiBold"/>
                <a:ea typeface="Pretendard SemiBold"/>
                <a:cs typeface="Pretendard SemiBold"/>
              </a:rPr>
              <a:t> </a:t>
            </a:r>
            <a:r>
              <a:rPr lang="en-US" err="1">
                <a:solidFill>
                  <a:schemeClr val="tx1"/>
                </a:solidFill>
                <a:latin typeface="Pretendard SemiBold"/>
                <a:ea typeface="Pretendard SemiBold"/>
                <a:cs typeface="Pretendard SemiBold"/>
              </a:rPr>
              <a:t>상담소</a:t>
            </a:r>
            <a:r>
              <a:rPr lang="en-US">
                <a:solidFill>
                  <a:schemeClr val="tx1"/>
                </a:solidFill>
                <a:latin typeface="Pretendard SemiBold"/>
                <a:ea typeface="Pretendard SemiBold"/>
                <a:cs typeface="Pretendard SemiBold"/>
              </a:rPr>
              <a:t> </a:t>
            </a:r>
            <a:r>
              <a:rPr lang="ko-KR" altLang="en-US">
                <a:solidFill>
                  <a:schemeClr val="tx1"/>
                </a:solidFill>
                <a:latin typeface="Pretendard SemiBold"/>
                <a:ea typeface="Pretendard SemiBold"/>
                <a:cs typeface="Pretendard SemiBold"/>
              </a:rPr>
              <a:t>이용률</a:t>
            </a:r>
            <a:r>
              <a:rPr lang="en-US" altLang="ko-KR">
                <a:solidFill>
                  <a:schemeClr val="tx1"/>
                </a:solidFill>
                <a:latin typeface="Pretendard SemiBold"/>
                <a:ea typeface="Pretendard SemiBold"/>
                <a:cs typeface="Pretendard SemiBold"/>
              </a:rPr>
              <a:t> </a:t>
            </a:r>
            <a:endParaRPr lang="en-US">
              <a:solidFill>
                <a:schemeClr val="tx1"/>
              </a:solidFill>
              <a:latin typeface="Pretendard SemiBold"/>
              <a:ea typeface="Pretendard SemiBold"/>
              <a:cs typeface="Pretendard SemiBold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DA41A7C-7571-73B2-F4BB-0BF506B88BA7}"/>
              </a:ext>
            </a:extLst>
          </p:cNvPr>
          <p:cNvSpPr txBox="1"/>
          <p:nvPr/>
        </p:nvSpPr>
        <p:spPr>
          <a:xfrm>
            <a:off x="10710979" y="7928403"/>
            <a:ext cx="7778578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800" b="1">
                <a:solidFill>
                  <a:srgbClr val="000000"/>
                </a:solidFill>
                <a:highlight>
                  <a:srgbClr val="FFFFFF"/>
                </a:highlight>
                <a:latin typeface="+mn-ea"/>
              </a:rPr>
              <a:t>여러가지 시도에도 불구, 저조한 효원상담원 이용률</a:t>
            </a:r>
            <a:endParaRPr lang="ko-KR" altLang="en-US" sz="2800" b="1">
              <a:solidFill>
                <a:srgbClr val="000000"/>
              </a:solidFill>
              <a:highlight>
                <a:srgbClr val="FFFFFF"/>
              </a:highlight>
              <a:latin typeface="+mn-ea"/>
              <a:cs typeface="Pretendard Medium"/>
            </a:endParaRPr>
          </a:p>
        </p:txBody>
      </p: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7278E5B5-F5DE-AEA7-0590-35050050E139}"/>
              </a:ext>
            </a:extLst>
          </p:cNvPr>
          <p:cNvSpPr/>
          <p:nvPr/>
        </p:nvSpPr>
        <p:spPr>
          <a:xfrm>
            <a:off x="9679462" y="7923788"/>
            <a:ext cx="894220" cy="512588"/>
          </a:xfrm>
          <a:prstGeom prst="rightArrow">
            <a:avLst/>
          </a:prstGeom>
          <a:solidFill>
            <a:srgbClr val="256964"/>
          </a:solidFill>
          <a:ln w="57150">
            <a:solidFill>
              <a:srgbClr val="25696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ko-KR" altLang="en-US" sz="200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88358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5C5C80-5BA3-C7FA-1A91-455FAE5930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829CB761-8CDB-E6BA-C952-1A7C82E7CA71}"/>
              </a:ext>
            </a:extLst>
          </p:cNvPr>
          <p:cNvSpPr/>
          <p:nvPr/>
        </p:nvSpPr>
        <p:spPr>
          <a:xfrm>
            <a:off x="1348407" y="3848673"/>
            <a:ext cx="7779770" cy="4696769"/>
          </a:xfrm>
          <a:prstGeom prst="rect">
            <a:avLst/>
          </a:prstGeom>
          <a:noFill/>
          <a:ln w="28575">
            <a:solidFill>
              <a:srgbClr val="25696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1BE44EF-0AC6-80C8-6A32-9D3FE01EF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ctr"/>
          <a:lstStyle/>
          <a:p>
            <a:r>
              <a:rPr lang="en-US" altLang="ko-KR">
                <a:cs typeface="Pretendard SemiBold"/>
              </a:rPr>
              <a:t>1. </a:t>
            </a:r>
            <a:r>
              <a:rPr lang="ko-KR" altLang="en-US">
                <a:cs typeface="Pretendard SemiBold"/>
              </a:rPr>
              <a:t>개발 배경 및 동기 </a:t>
            </a:r>
            <a:endParaRPr lang="ko-KR" altLang="en-US">
              <a:cs typeface="+mj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4D474BE-B7D3-F3F1-5546-A8428DC5F9B1}"/>
              </a:ext>
            </a:extLst>
          </p:cNvPr>
          <p:cNvSpPr txBox="1"/>
          <p:nvPr/>
        </p:nvSpPr>
        <p:spPr>
          <a:xfrm>
            <a:off x="9318103" y="6489015"/>
            <a:ext cx="8313222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2400">
                <a:latin typeface="+mn-ea"/>
              </a:rPr>
              <a:t>" 부산대의</a:t>
            </a:r>
            <a:r>
              <a:rPr lang="en-US" altLang="ko-KR" sz="2400">
                <a:latin typeface="+mn-ea"/>
              </a:rPr>
              <a:t> </a:t>
            </a:r>
            <a:r>
              <a:rPr lang="ko-KR" altLang="en-US" sz="2400">
                <a:latin typeface="+mn-ea"/>
              </a:rPr>
              <a:t>경우</a:t>
            </a:r>
            <a:r>
              <a:rPr lang="en-US" altLang="ko-KR" sz="2400">
                <a:latin typeface="+mn-ea"/>
              </a:rPr>
              <a:t> </a:t>
            </a:r>
            <a:r>
              <a:rPr lang="ko-KR" altLang="en-US" sz="2400">
                <a:latin typeface="+mn-ea"/>
              </a:rPr>
              <a:t>조사에</a:t>
            </a:r>
            <a:r>
              <a:rPr lang="en-US" altLang="ko-KR" sz="2400">
                <a:latin typeface="+mn-ea"/>
              </a:rPr>
              <a:t> </a:t>
            </a:r>
            <a:r>
              <a:rPr lang="ko-KR" altLang="en-US" sz="2400">
                <a:latin typeface="+mn-ea"/>
              </a:rPr>
              <a:t>참여한</a:t>
            </a:r>
            <a:r>
              <a:rPr lang="en-US" altLang="ko-KR" sz="2400">
                <a:latin typeface="+mn-ea"/>
              </a:rPr>
              <a:t> </a:t>
            </a:r>
            <a:r>
              <a:rPr lang="ko-KR" altLang="en-US" sz="2400">
                <a:latin typeface="+mn-ea"/>
              </a:rPr>
              <a:t>학생</a:t>
            </a:r>
            <a:r>
              <a:rPr lang="en-US" altLang="ko-KR" sz="2400">
                <a:latin typeface="+mn-ea"/>
              </a:rPr>
              <a:t> 1</a:t>
            </a:r>
            <a:r>
              <a:rPr lang="ko-KR" altLang="en-US" sz="2400">
                <a:latin typeface="+mn-ea"/>
              </a:rPr>
              <a:t>천</a:t>
            </a:r>
            <a:r>
              <a:rPr lang="en-US" altLang="ko-KR" sz="2400">
                <a:latin typeface="+mn-ea"/>
              </a:rPr>
              <a:t>242</a:t>
            </a:r>
            <a:r>
              <a:rPr lang="ko-KR" altLang="en-US" sz="2400">
                <a:latin typeface="+mn-ea"/>
              </a:rPr>
              <a:t>명</a:t>
            </a:r>
            <a:r>
              <a:rPr lang="en-US" altLang="ko-KR" sz="2400">
                <a:latin typeface="+mn-ea"/>
              </a:rPr>
              <a:t> </a:t>
            </a:r>
            <a:r>
              <a:rPr lang="ko-KR" altLang="en-US" sz="2400">
                <a:latin typeface="+mn-ea"/>
              </a:rPr>
              <a:t>중</a:t>
            </a:r>
            <a:r>
              <a:rPr lang="en-US" altLang="ko-KR" sz="2400">
                <a:latin typeface="+mn-ea"/>
              </a:rPr>
              <a:t> </a:t>
            </a:r>
            <a:endParaRPr lang="en-US" altLang="ko-KR" sz="2400">
              <a:latin typeface="+mn-ea"/>
              <a:cs typeface="Pretendard Medium"/>
            </a:endParaRPr>
          </a:p>
          <a:p>
            <a:pPr algn="ctr"/>
            <a:r>
              <a:rPr lang="ko-KR" altLang="en-US" sz="2400">
                <a:latin typeface="+mn-ea"/>
              </a:rPr>
              <a:t>마음건강</a:t>
            </a:r>
            <a:r>
              <a:rPr lang="en-US" altLang="ko-KR" sz="2400">
                <a:latin typeface="+mn-ea"/>
              </a:rPr>
              <a:t> </a:t>
            </a:r>
            <a:r>
              <a:rPr lang="ko-KR" altLang="en-US" sz="2400">
                <a:latin typeface="+mn-ea"/>
              </a:rPr>
              <a:t>서비스를</a:t>
            </a:r>
            <a:r>
              <a:rPr lang="en-US" altLang="ko-KR" sz="2400">
                <a:latin typeface="+mn-ea"/>
              </a:rPr>
              <a:t> </a:t>
            </a:r>
            <a:r>
              <a:rPr lang="ko-KR" altLang="en-US" sz="2400">
                <a:latin typeface="+mn-ea"/>
              </a:rPr>
              <a:t>이용하는</a:t>
            </a:r>
            <a:r>
              <a:rPr lang="en-US" altLang="ko-KR" sz="2400">
                <a:latin typeface="+mn-ea"/>
              </a:rPr>
              <a:t> </a:t>
            </a:r>
            <a:r>
              <a:rPr lang="ko-KR" altLang="en-US" sz="2400">
                <a:latin typeface="+mn-ea"/>
              </a:rPr>
              <a:t>학생은</a:t>
            </a:r>
            <a:r>
              <a:rPr lang="en-US" altLang="ko-KR" sz="2400">
                <a:latin typeface="+mn-ea"/>
              </a:rPr>
              <a:t> </a:t>
            </a:r>
            <a:r>
              <a:rPr lang="ko-KR" altLang="en-US" sz="2400">
                <a:latin typeface="+mn-ea"/>
              </a:rPr>
              <a:t>약</a:t>
            </a:r>
            <a:r>
              <a:rPr lang="en-US" altLang="ko-KR" sz="2400">
                <a:latin typeface="+mn-ea"/>
              </a:rPr>
              <a:t> </a:t>
            </a:r>
            <a:r>
              <a:rPr lang="en-US" altLang="ko-KR" sz="2400" b="1">
                <a:latin typeface="+mn-ea"/>
              </a:rPr>
              <a:t>23%</a:t>
            </a:r>
            <a:r>
              <a:rPr lang="ko-KR" altLang="en-US" sz="2400">
                <a:latin typeface="+mn-ea"/>
              </a:rPr>
              <a:t>인</a:t>
            </a:r>
            <a:r>
              <a:rPr lang="en-US" altLang="ko-KR" sz="2400">
                <a:latin typeface="+mn-ea"/>
              </a:rPr>
              <a:t> </a:t>
            </a:r>
            <a:r>
              <a:rPr lang="en-US" altLang="ko-KR" sz="2400" b="1">
                <a:latin typeface="+mn-ea"/>
              </a:rPr>
              <a:t>292</a:t>
            </a:r>
            <a:r>
              <a:rPr lang="ko-KR" altLang="en-US" sz="2400">
                <a:latin typeface="+mn-ea"/>
              </a:rPr>
              <a:t>명에</a:t>
            </a:r>
            <a:r>
              <a:rPr lang="en-US" altLang="ko-KR" sz="2400">
                <a:latin typeface="+mn-ea"/>
              </a:rPr>
              <a:t> </a:t>
            </a:r>
            <a:r>
              <a:rPr lang="ko-KR" altLang="en-US" sz="2400">
                <a:latin typeface="+mn-ea"/>
              </a:rPr>
              <a:t>그쳤다."</a:t>
            </a:r>
            <a:r>
              <a:rPr lang="en-US" altLang="ko-KR" sz="2400">
                <a:latin typeface="+mn-ea"/>
              </a:rPr>
              <a:t> </a:t>
            </a:r>
            <a:endParaRPr lang="en-US" altLang="ko-KR" sz="2400">
              <a:latin typeface="+mn-ea"/>
              <a:cs typeface="Pretendard Medium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C7B607-E9CD-4E8A-024D-DE44D322347A}"/>
              </a:ext>
            </a:extLst>
          </p:cNvPr>
          <p:cNvSpPr txBox="1"/>
          <p:nvPr/>
        </p:nvSpPr>
        <p:spPr>
          <a:xfrm>
            <a:off x="668031" y="9396001"/>
            <a:ext cx="640942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400">
                <a:latin typeface="+mn-ea"/>
                <a:hlinkClick r:id="rId2"/>
              </a:rPr>
              <a:t>SBS 뉴스, 「"뭘 해야 하나"…마음의 병 앓는 '코로나 학번', 2024.09.12</a:t>
            </a:r>
            <a:endParaRPr lang="ko-KR" altLang="en-US" sz="1400">
              <a:latin typeface="+mn-ea"/>
              <a:cs typeface="Pretendard Medium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34857C-F9CC-5972-6E44-873051F2C6C2}"/>
              </a:ext>
            </a:extLst>
          </p:cNvPr>
          <p:cNvSpPr txBox="1"/>
          <p:nvPr/>
        </p:nvSpPr>
        <p:spPr>
          <a:xfrm>
            <a:off x="1945760" y="4164000"/>
            <a:ext cx="6745739" cy="427585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sz="2400"/>
              <a:t>"문자</a:t>
            </a:r>
            <a:r>
              <a:rPr lang="en-US" altLang="ko-KR" sz="2400"/>
              <a:t>,</a:t>
            </a:r>
            <a:r>
              <a:rPr lang="en-US" sz="2400"/>
              <a:t> </a:t>
            </a:r>
            <a:r>
              <a:rPr lang="ko-KR" sz="2400"/>
              <a:t>현수막</a:t>
            </a:r>
            <a:r>
              <a:rPr lang="en-US" altLang="ko-KR" sz="2400"/>
              <a:t>, </a:t>
            </a:r>
            <a:r>
              <a:rPr lang="ko-KR" sz="2400"/>
              <a:t>포스터</a:t>
            </a:r>
            <a:r>
              <a:rPr lang="ko-KR" altLang="en-US" sz="2400"/>
              <a:t> 등 다양한 접근 시도에</a:t>
            </a:r>
            <a:r>
              <a:rPr lang="ko-KR" sz="2400"/>
              <a:t>도</a:t>
            </a:r>
            <a:r>
              <a:rPr lang="en-US" sz="2400"/>
              <a:t> </a:t>
            </a:r>
            <a:endParaRPr lang="ko-KR" altLang="en-US" sz="2300">
              <a:cs typeface="Pretendard Medium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/>
              <a:t>효원 상담원 </a:t>
            </a:r>
            <a:r>
              <a:rPr lang="ko-KR" altLang="en-US" sz="2400">
                <a:solidFill>
                  <a:srgbClr val="C00000"/>
                </a:solidFill>
              </a:rPr>
              <a:t>홍</a:t>
            </a:r>
            <a:r>
              <a:rPr lang="ko-KR" sz="2400">
                <a:solidFill>
                  <a:srgbClr val="C00000"/>
                </a:solidFill>
              </a:rPr>
              <a:t>보가 </a:t>
            </a:r>
            <a:r>
              <a:rPr lang="ko-KR" altLang="en-US" sz="2400">
                <a:solidFill>
                  <a:srgbClr val="C00000"/>
                </a:solidFill>
              </a:rPr>
              <a:t>어렵습니다</a:t>
            </a:r>
            <a:r>
              <a:rPr lang="en-US" altLang="ko-KR" sz="2400"/>
              <a:t>. “</a:t>
            </a:r>
            <a:r>
              <a:rPr lang="en-US" sz="2400"/>
              <a:t> </a:t>
            </a:r>
            <a:endParaRPr lang="ko-KR" altLang="en-US" sz="2400">
              <a:latin typeface="+mn-ea"/>
              <a:cs typeface="Pretendard Medium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400"/>
              <a:t>“ </a:t>
            </a:r>
            <a:r>
              <a:rPr lang="ko-KR" sz="2400"/>
              <a:t>고위험군</a:t>
            </a:r>
            <a:r>
              <a:rPr lang="en-US" altLang="ko-KR" sz="2400"/>
              <a:t> </a:t>
            </a:r>
            <a:r>
              <a:rPr lang="ko-KR" altLang="en-US" sz="2400"/>
              <a:t>학생</a:t>
            </a:r>
            <a:r>
              <a:rPr lang="ko-KR" sz="2400"/>
              <a:t>을</a:t>
            </a:r>
            <a:r>
              <a:rPr lang="en-US" sz="2400"/>
              <a:t> </a:t>
            </a:r>
            <a:r>
              <a:rPr lang="ko-KR" sz="2400"/>
              <a:t>저희</a:t>
            </a:r>
            <a:r>
              <a:rPr lang="en-US" altLang="ko-KR" sz="2400"/>
              <a:t>(</a:t>
            </a:r>
            <a:r>
              <a:rPr lang="ko-KR" altLang="en-US" sz="2400"/>
              <a:t>효원상담원</a:t>
            </a:r>
            <a:r>
              <a:rPr lang="en-US" altLang="ko-KR" sz="2400"/>
              <a:t>)</a:t>
            </a:r>
            <a:r>
              <a:rPr lang="ko-KR" sz="2400"/>
              <a:t>가</a:t>
            </a:r>
            <a:r>
              <a:rPr lang="en-US" sz="2400"/>
              <a:t> </a:t>
            </a:r>
            <a:endParaRPr lang="en-US" sz="2400">
              <a:cs typeface="Pretendard Medium"/>
            </a:endParaRPr>
          </a:p>
          <a:p>
            <a:pPr algn="ctr">
              <a:lnSpc>
                <a:spcPct val="150000"/>
              </a:lnSpc>
            </a:pPr>
            <a:r>
              <a:rPr lang="ko-KR" sz="2400">
                <a:solidFill>
                  <a:srgbClr val="C00000"/>
                </a:solidFill>
              </a:rPr>
              <a:t>선별하기가</a:t>
            </a:r>
            <a:r>
              <a:rPr lang="en-US" sz="2400">
                <a:solidFill>
                  <a:srgbClr val="C00000"/>
                </a:solidFill>
              </a:rPr>
              <a:t> </a:t>
            </a:r>
            <a:r>
              <a:rPr lang="ko-KR" altLang="en-US" sz="2400">
                <a:solidFill>
                  <a:srgbClr val="C00000"/>
                </a:solidFill>
              </a:rPr>
              <a:t>어렵습니다</a:t>
            </a:r>
            <a:r>
              <a:rPr lang="en-US" altLang="ko-KR" sz="2400">
                <a:solidFill>
                  <a:srgbClr val="C00000"/>
                </a:solidFill>
              </a:rPr>
              <a:t>.“</a:t>
            </a:r>
            <a:endParaRPr lang="ko-KR" altLang="en-US" sz="2400">
              <a:solidFill>
                <a:srgbClr val="C00000"/>
              </a:solidFill>
              <a:latin typeface="+mn-ea"/>
              <a:cs typeface="Pretendard Medium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400"/>
              <a:t>“</a:t>
            </a:r>
            <a:r>
              <a:rPr lang="ko-KR" sz="2400"/>
              <a:t>축제</a:t>
            </a:r>
            <a:r>
              <a:rPr lang="en-US" sz="2400"/>
              <a:t> </a:t>
            </a:r>
            <a:r>
              <a:rPr lang="ko-KR" sz="2400"/>
              <a:t>때</a:t>
            </a:r>
            <a:r>
              <a:rPr lang="en-US" sz="2400"/>
              <a:t> </a:t>
            </a:r>
            <a:r>
              <a:rPr lang="ko-KR" sz="2400"/>
              <a:t>홍보</a:t>
            </a:r>
            <a:r>
              <a:rPr lang="en-US" altLang="ko-KR" sz="2400"/>
              <a:t> </a:t>
            </a:r>
            <a:r>
              <a:rPr lang="ko-KR" altLang="en-US" sz="2400"/>
              <a:t>부스로 참여하면 </a:t>
            </a:r>
            <a:endParaRPr lang="en-US" altLang="ko-KR" sz="2400"/>
          </a:p>
          <a:p>
            <a:pPr algn="ctr">
              <a:lnSpc>
                <a:spcPct val="150000"/>
              </a:lnSpc>
            </a:pPr>
            <a:r>
              <a:rPr lang="ko-KR" altLang="en-US" sz="2400"/>
              <a:t>홍보가 크게 이루어지고 일부 </a:t>
            </a:r>
            <a:r>
              <a:rPr lang="ko-KR" sz="2400"/>
              <a:t>추출이</a:t>
            </a:r>
            <a:r>
              <a:rPr lang="en-US" sz="2400"/>
              <a:t> </a:t>
            </a:r>
            <a:r>
              <a:rPr lang="ko-KR" altLang="en-US" sz="2400"/>
              <a:t>됩니다</a:t>
            </a:r>
            <a:r>
              <a:rPr lang="en-US" altLang="ko-KR" sz="2400"/>
              <a:t>.”</a:t>
            </a:r>
            <a:endParaRPr lang="en-US" altLang="ko-KR" sz="2400">
              <a:cs typeface="Pretendard Medium"/>
            </a:endParaRPr>
          </a:p>
          <a:p>
            <a:pPr algn="ctr">
              <a:lnSpc>
                <a:spcPct val="150000"/>
              </a:lnSpc>
            </a:pPr>
            <a:r>
              <a:rPr lang="en-US" sz="2400"/>
              <a:t> “</a:t>
            </a:r>
            <a:r>
              <a:rPr lang="ko-KR" sz="2400"/>
              <a:t>문제는</a:t>
            </a:r>
            <a:r>
              <a:rPr lang="en-US" sz="2400"/>
              <a:t> </a:t>
            </a:r>
            <a:r>
              <a:rPr lang="en-US" sz="2400" err="1"/>
              <a:t>부스</a:t>
            </a:r>
            <a:r>
              <a:rPr lang="ko-KR" sz="2400" err="1"/>
              <a:t>에</a:t>
            </a:r>
            <a:r>
              <a:rPr lang="en-US" sz="2400"/>
              <a:t> </a:t>
            </a:r>
            <a:r>
              <a:rPr lang="ko-KR" sz="2400"/>
              <a:t>와서</a:t>
            </a:r>
            <a:r>
              <a:rPr lang="en-US" sz="2400"/>
              <a:t> </a:t>
            </a:r>
            <a:r>
              <a:rPr lang="ko-KR" altLang="en-US" sz="2400"/>
              <a:t>건성인 태도로 </a:t>
            </a:r>
            <a:r>
              <a:rPr lang="ko-KR" altLang="en-US" sz="2400">
                <a:solidFill>
                  <a:srgbClr val="C00000"/>
                </a:solidFill>
              </a:rPr>
              <a:t>참여해 </a:t>
            </a:r>
            <a:endParaRPr lang="en-US" altLang="ko-KR" sz="2400">
              <a:solidFill>
                <a:srgbClr val="C00000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>
                <a:solidFill>
                  <a:srgbClr val="C00000"/>
                </a:solidFill>
              </a:rPr>
              <a:t>데</a:t>
            </a:r>
            <a:r>
              <a:rPr lang="ko-KR" sz="2400">
                <a:solidFill>
                  <a:srgbClr val="C00000"/>
                </a:solidFill>
              </a:rPr>
              <a:t>이터</a:t>
            </a:r>
            <a:r>
              <a:rPr lang="en-US" sz="2400">
                <a:solidFill>
                  <a:srgbClr val="C00000"/>
                </a:solidFill>
              </a:rPr>
              <a:t> </a:t>
            </a:r>
            <a:r>
              <a:rPr lang="ko-KR" sz="2400">
                <a:solidFill>
                  <a:srgbClr val="C00000"/>
                </a:solidFill>
              </a:rPr>
              <a:t>값이</a:t>
            </a:r>
            <a:r>
              <a:rPr lang="en-US" sz="2400">
                <a:solidFill>
                  <a:srgbClr val="C00000"/>
                </a:solidFill>
              </a:rPr>
              <a:t> </a:t>
            </a:r>
            <a:r>
              <a:rPr lang="ko-KR" sz="2400">
                <a:solidFill>
                  <a:srgbClr val="C00000"/>
                </a:solidFill>
              </a:rPr>
              <a:t>유의하지가</a:t>
            </a:r>
            <a:r>
              <a:rPr lang="en-US" sz="2400">
                <a:solidFill>
                  <a:srgbClr val="C00000"/>
                </a:solidFill>
              </a:rPr>
              <a:t> </a:t>
            </a:r>
            <a:r>
              <a:rPr lang="ko-KR" sz="2400">
                <a:solidFill>
                  <a:srgbClr val="C00000"/>
                </a:solidFill>
              </a:rPr>
              <a:t>않을</a:t>
            </a:r>
            <a:r>
              <a:rPr lang="en-US" sz="2400">
                <a:solidFill>
                  <a:srgbClr val="C00000"/>
                </a:solidFill>
              </a:rPr>
              <a:t> </a:t>
            </a:r>
            <a:r>
              <a:rPr lang="ko-KR" sz="2400"/>
              <a:t>때가</a:t>
            </a:r>
            <a:r>
              <a:rPr lang="en-US" sz="2400"/>
              <a:t> </a:t>
            </a:r>
            <a:r>
              <a:rPr lang="ko-KR" sz="2400"/>
              <a:t>많아서..." </a:t>
            </a:r>
            <a:endParaRPr lang="en-US" sz="2400"/>
          </a:p>
        </p:txBody>
      </p:sp>
      <p:pic>
        <p:nvPicPr>
          <p:cNvPr id="9" name="그림 8" descr="상징, 로고, 등록 상표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F6EC0D5-5CF3-0B15-4043-03AC08CBA0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50392" y="3691606"/>
            <a:ext cx="2634261" cy="253934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A419E35-327A-E55A-4298-8076A5B011D5}"/>
              </a:ext>
            </a:extLst>
          </p:cNvPr>
          <p:cNvSpPr txBox="1"/>
          <p:nvPr/>
        </p:nvSpPr>
        <p:spPr>
          <a:xfrm>
            <a:off x="525439" y="1580843"/>
            <a:ext cx="958947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Blip>
                <a:blip r:embed="rId4"/>
              </a:buBlip>
              <a:tabLst/>
              <a:defRPr/>
            </a:pPr>
            <a:r>
              <a:rPr kumimoji="0" lang="en-US" altLang="ko-KR" sz="4000" b="1" i="0" u="none" strike="noStrike" kern="1200" cap="none" spc="0" normalizeH="0" baseline="0" noProof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Pretendard SemiBold"/>
                <a:ea typeface="Pretendard SemiBold"/>
                <a:cs typeface="+mn-cs"/>
              </a:rPr>
              <a:t> 1.2 </a:t>
            </a:r>
            <a:r>
              <a:rPr lang="ko-KR" altLang="en-US" sz="4000" b="1">
                <a:solidFill>
                  <a:srgbClr val="4472C4">
                    <a:lumMod val="75000"/>
                  </a:srgbClr>
                </a:solidFill>
                <a:latin typeface="Pretendard SemiBold"/>
                <a:ea typeface="Pretendard SemiBold"/>
              </a:rPr>
              <a:t>배경 </a:t>
            </a:r>
            <a:endParaRPr kumimoji="0" lang="en-US" altLang="ko-KR" sz="4000" b="1" i="0" u="none" strike="noStrike" kern="1200" cap="none" spc="0" normalizeH="0" baseline="0" noProof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Pretendard SemiBold"/>
              <a:ea typeface="Pretendard SemiBold"/>
              <a:cs typeface="+mn-cs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D667194-FAD6-16DA-2199-93BCE99ECF02}"/>
              </a:ext>
            </a:extLst>
          </p:cNvPr>
          <p:cNvSpPr/>
          <p:nvPr/>
        </p:nvSpPr>
        <p:spPr>
          <a:xfrm>
            <a:off x="1900353" y="3336030"/>
            <a:ext cx="6468608" cy="713796"/>
          </a:xfrm>
          <a:prstGeom prst="rect">
            <a:avLst/>
          </a:prstGeom>
          <a:solidFill>
            <a:schemeClr val="bg2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A289F85-7E03-0BEB-3B69-8EE24EC8B6EE}"/>
              </a:ext>
            </a:extLst>
          </p:cNvPr>
          <p:cNvSpPr txBox="1"/>
          <p:nvPr/>
        </p:nvSpPr>
        <p:spPr>
          <a:xfrm>
            <a:off x="2447520" y="3440595"/>
            <a:ext cx="6111306" cy="44627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sz="2300">
                <a:solidFill>
                  <a:srgbClr val="000000"/>
                </a:solidFill>
                <a:ea typeface="+mn-lt"/>
                <a:cs typeface="+mn-lt"/>
              </a:rPr>
              <a:t>몽글몽글 스튜디오와 </a:t>
            </a:r>
            <a:r>
              <a:rPr lang="ko-KR" altLang="en-US" sz="2300" b="1">
                <a:solidFill>
                  <a:srgbClr val="000000"/>
                </a:solidFill>
                <a:ea typeface="+mn-lt"/>
                <a:cs typeface="+mn-lt"/>
              </a:rPr>
              <a:t>효원상담원</a:t>
            </a:r>
            <a:r>
              <a:rPr lang="ko-KR" altLang="en-US" sz="2300" b="1">
                <a:solidFill>
                  <a:srgbClr val="000000"/>
                </a:solidFill>
                <a:latin typeface="+mn-ea"/>
                <a:cs typeface="Pretendard Medium"/>
              </a:rPr>
              <a:t> 인터뷰 中</a:t>
            </a:r>
            <a:endParaRPr lang="en-US" sz="2300">
              <a:solidFill>
                <a:srgbClr val="000000"/>
              </a:solidFill>
              <a:latin typeface="+mn-ea"/>
              <a:cs typeface="Pretendard Medium"/>
            </a:endParaRPr>
          </a:p>
        </p:txBody>
      </p:sp>
      <p:sp>
        <p:nvSpPr>
          <p:cNvPr id="17" name="텍스트 개체 틀 2">
            <a:extLst>
              <a:ext uri="{FF2B5EF4-FFF2-40B4-BE49-F238E27FC236}">
                <a16:creationId xmlns:a16="http://schemas.microsoft.com/office/drawing/2014/main" id="{854D363C-A95E-91D4-2129-6209C91C6DB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89463" y="2356161"/>
            <a:ext cx="16309074" cy="1028131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en-US">
                <a:solidFill>
                  <a:schemeClr val="tx1"/>
                </a:solidFill>
                <a:latin typeface="Pretendard SemiBold"/>
                <a:ea typeface="Pretendard SemiBold"/>
                <a:cs typeface="Pretendard SemiBold"/>
              </a:rPr>
              <a:t>(3) </a:t>
            </a:r>
            <a:r>
              <a:rPr lang="en-US" err="1">
                <a:solidFill>
                  <a:schemeClr val="tx1"/>
                </a:solidFill>
                <a:latin typeface="Pretendard SemiBold"/>
                <a:ea typeface="Pretendard SemiBold"/>
                <a:cs typeface="Pretendard SemiBold"/>
              </a:rPr>
              <a:t>낮은</a:t>
            </a:r>
            <a:r>
              <a:rPr lang="en-US">
                <a:solidFill>
                  <a:schemeClr val="tx1"/>
                </a:solidFill>
                <a:latin typeface="Pretendard SemiBold"/>
                <a:ea typeface="Pretendard SemiBold"/>
                <a:cs typeface="Pretendard SemiBold"/>
              </a:rPr>
              <a:t> </a:t>
            </a:r>
            <a:r>
              <a:rPr lang="ko-KR" altLang="en-US">
                <a:solidFill>
                  <a:schemeClr val="tx1"/>
                </a:solidFill>
                <a:latin typeface="Pretendard SemiBold"/>
                <a:ea typeface="Pretendard SemiBold"/>
                <a:cs typeface="Pretendard SemiBold"/>
              </a:rPr>
              <a:t>교내</a:t>
            </a:r>
            <a:r>
              <a:rPr lang="en-US">
                <a:solidFill>
                  <a:schemeClr val="tx1"/>
                </a:solidFill>
                <a:latin typeface="Pretendard SemiBold"/>
                <a:ea typeface="Pretendard SemiBold"/>
                <a:cs typeface="Pretendard SemiBold"/>
              </a:rPr>
              <a:t> </a:t>
            </a:r>
            <a:r>
              <a:rPr lang="en-US" err="1">
                <a:solidFill>
                  <a:schemeClr val="tx1"/>
                </a:solidFill>
                <a:latin typeface="Pretendard SemiBold"/>
                <a:ea typeface="Pretendard SemiBold"/>
                <a:cs typeface="Pretendard SemiBold"/>
              </a:rPr>
              <a:t>상담소</a:t>
            </a:r>
            <a:r>
              <a:rPr lang="en-US">
                <a:solidFill>
                  <a:schemeClr val="tx1"/>
                </a:solidFill>
                <a:latin typeface="Pretendard SemiBold"/>
                <a:ea typeface="Pretendard SemiBold"/>
                <a:cs typeface="Pretendard SemiBold"/>
              </a:rPr>
              <a:t> </a:t>
            </a:r>
            <a:r>
              <a:rPr lang="ko-KR" altLang="en-US">
                <a:solidFill>
                  <a:schemeClr val="tx1"/>
                </a:solidFill>
                <a:latin typeface="Pretendard SemiBold"/>
                <a:ea typeface="Pretendard SemiBold"/>
                <a:cs typeface="Pretendard SemiBold"/>
              </a:rPr>
              <a:t>이용률</a:t>
            </a:r>
            <a:r>
              <a:rPr lang="en-US" altLang="ko-KR">
                <a:solidFill>
                  <a:schemeClr val="tx1"/>
                </a:solidFill>
                <a:latin typeface="Pretendard SemiBold"/>
                <a:ea typeface="Pretendard SemiBold"/>
                <a:cs typeface="Pretendard SemiBold"/>
              </a:rPr>
              <a:t> </a:t>
            </a:r>
            <a:endParaRPr lang="en-US">
              <a:solidFill>
                <a:schemeClr val="tx1"/>
              </a:solidFill>
              <a:latin typeface="Pretendard SemiBold"/>
              <a:ea typeface="Pretendard SemiBold"/>
              <a:cs typeface="Pretendard SemiBold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482C7A6-5DD1-88DE-9CA0-37791464201A}"/>
              </a:ext>
            </a:extLst>
          </p:cNvPr>
          <p:cNvSpPr txBox="1"/>
          <p:nvPr/>
        </p:nvSpPr>
        <p:spPr>
          <a:xfrm>
            <a:off x="10710979" y="7928403"/>
            <a:ext cx="7778578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800" b="1">
                <a:solidFill>
                  <a:srgbClr val="000000"/>
                </a:solidFill>
                <a:highlight>
                  <a:srgbClr val="FFFFFF"/>
                </a:highlight>
                <a:latin typeface="+mn-ea"/>
              </a:rPr>
              <a:t>여러가지 시도에도 불구, 저조한 효원상담원 이용률</a:t>
            </a:r>
            <a:endParaRPr lang="ko-KR" altLang="en-US" sz="2800" b="1">
              <a:solidFill>
                <a:srgbClr val="000000"/>
              </a:solidFill>
              <a:highlight>
                <a:srgbClr val="FFFFFF"/>
              </a:highlight>
              <a:latin typeface="+mn-ea"/>
              <a:cs typeface="Pretendard Medium"/>
            </a:endParaRPr>
          </a:p>
        </p:txBody>
      </p: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4C955F9C-4C6B-F5D5-BA0A-2BBEC6D4586B}"/>
              </a:ext>
            </a:extLst>
          </p:cNvPr>
          <p:cNvSpPr/>
          <p:nvPr/>
        </p:nvSpPr>
        <p:spPr>
          <a:xfrm>
            <a:off x="9679462" y="7923788"/>
            <a:ext cx="894220" cy="512588"/>
          </a:xfrm>
          <a:prstGeom prst="rightArrow">
            <a:avLst/>
          </a:prstGeom>
          <a:solidFill>
            <a:srgbClr val="256964"/>
          </a:solidFill>
          <a:ln w="57150">
            <a:solidFill>
              <a:srgbClr val="25696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ko-KR" altLang="en-US" sz="200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42265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C2BD9C-DB20-2EBE-2385-E2AD405DAD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C98086A5-E489-D9EE-28D3-D814AF591372}"/>
              </a:ext>
            </a:extLst>
          </p:cNvPr>
          <p:cNvSpPr/>
          <p:nvPr/>
        </p:nvSpPr>
        <p:spPr>
          <a:xfrm>
            <a:off x="1348407" y="3848673"/>
            <a:ext cx="7779770" cy="4696769"/>
          </a:xfrm>
          <a:prstGeom prst="rect">
            <a:avLst/>
          </a:prstGeom>
          <a:noFill/>
          <a:ln w="28575">
            <a:solidFill>
              <a:srgbClr val="25696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72B5BFF-A431-96FB-26F6-A973FFB68E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ctr"/>
          <a:lstStyle/>
          <a:p>
            <a:r>
              <a:rPr lang="en-US" altLang="ko-KR">
                <a:cs typeface="Pretendard SemiBold"/>
              </a:rPr>
              <a:t>1. </a:t>
            </a:r>
            <a:r>
              <a:rPr lang="ko-KR" altLang="en-US">
                <a:cs typeface="Pretendard SemiBold"/>
              </a:rPr>
              <a:t>개발 배경 및 동기 </a:t>
            </a:r>
            <a:endParaRPr lang="ko-KR" altLang="en-US">
              <a:cs typeface="+mj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573FD2-4AA5-B6C4-8549-1FC995F7DEAC}"/>
              </a:ext>
            </a:extLst>
          </p:cNvPr>
          <p:cNvSpPr txBox="1"/>
          <p:nvPr/>
        </p:nvSpPr>
        <p:spPr>
          <a:xfrm>
            <a:off x="9318103" y="6489015"/>
            <a:ext cx="8313222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2400">
                <a:latin typeface="+mn-ea"/>
              </a:rPr>
              <a:t>" 부산대의</a:t>
            </a:r>
            <a:r>
              <a:rPr lang="en-US" altLang="ko-KR" sz="2400">
                <a:latin typeface="+mn-ea"/>
              </a:rPr>
              <a:t> </a:t>
            </a:r>
            <a:r>
              <a:rPr lang="ko-KR" altLang="en-US" sz="2400">
                <a:latin typeface="+mn-ea"/>
              </a:rPr>
              <a:t>경우</a:t>
            </a:r>
            <a:r>
              <a:rPr lang="en-US" altLang="ko-KR" sz="2400">
                <a:latin typeface="+mn-ea"/>
              </a:rPr>
              <a:t> </a:t>
            </a:r>
            <a:r>
              <a:rPr lang="ko-KR" altLang="en-US" sz="2400">
                <a:latin typeface="+mn-ea"/>
              </a:rPr>
              <a:t>조사에</a:t>
            </a:r>
            <a:r>
              <a:rPr lang="en-US" altLang="ko-KR" sz="2400">
                <a:latin typeface="+mn-ea"/>
              </a:rPr>
              <a:t> </a:t>
            </a:r>
            <a:r>
              <a:rPr lang="ko-KR" altLang="en-US" sz="2400">
                <a:latin typeface="+mn-ea"/>
              </a:rPr>
              <a:t>참여한</a:t>
            </a:r>
            <a:r>
              <a:rPr lang="en-US" altLang="ko-KR" sz="2400">
                <a:latin typeface="+mn-ea"/>
              </a:rPr>
              <a:t> </a:t>
            </a:r>
            <a:r>
              <a:rPr lang="ko-KR" altLang="en-US" sz="2400">
                <a:latin typeface="+mn-ea"/>
              </a:rPr>
              <a:t>학생</a:t>
            </a:r>
            <a:r>
              <a:rPr lang="en-US" altLang="ko-KR" sz="2400">
                <a:latin typeface="+mn-ea"/>
              </a:rPr>
              <a:t> 1</a:t>
            </a:r>
            <a:r>
              <a:rPr lang="ko-KR" altLang="en-US" sz="2400">
                <a:latin typeface="+mn-ea"/>
              </a:rPr>
              <a:t>천</a:t>
            </a:r>
            <a:r>
              <a:rPr lang="en-US" altLang="ko-KR" sz="2400">
                <a:latin typeface="+mn-ea"/>
              </a:rPr>
              <a:t>242</a:t>
            </a:r>
            <a:r>
              <a:rPr lang="ko-KR" altLang="en-US" sz="2400">
                <a:latin typeface="+mn-ea"/>
              </a:rPr>
              <a:t>명</a:t>
            </a:r>
            <a:r>
              <a:rPr lang="en-US" altLang="ko-KR" sz="2400">
                <a:latin typeface="+mn-ea"/>
              </a:rPr>
              <a:t> </a:t>
            </a:r>
            <a:r>
              <a:rPr lang="ko-KR" altLang="en-US" sz="2400">
                <a:latin typeface="+mn-ea"/>
              </a:rPr>
              <a:t>중</a:t>
            </a:r>
            <a:r>
              <a:rPr lang="en-US" altLang="ko-KR" sz="2400">
                <a:latin typeface="+mn-ea"/>
              </a:rPr>
              <a:t> </a:t>
            </a:r>
            <a:endParaRPr lang="en-US" altLang="ko-KR" sz="2400">
              <a:latin typeface="+mn-ea"/>
              <a:cs typeface="Pretendard Medium"/>
            </a:endParaRPr>
          </a:p>
          <a:p>
            <a:pPr algn="ctr"/>
            <a:r>
              <a:rPr lang="ko-KR" altLang="en-US" sz="2400">
                <a:latin typeface="+mn-ea"/>
              </a:rPr>
              <a:t>마음건강</a:t>
            </a:r>
            <a:r>
              <a:rPr lang="en-US" altLang="ko-KR" sz="2400">
                <a:latin typeface="+mn-ea"/>
              </a:rPr>
              <a:t> </a:t>
            </a:r>
            <a:r>
              <a:rPr lang="ko-KR" altLang="en-US" sz="2400">
                <a:latin typeface="+mn-ea"/>
              </a:rPr>
              <a:t>서비스를</a:t>
            </a:r>
            <a:r>
              <a:rPr lang="en-US" altLang="ko-KR" sz="2400">
                <a:latin typeface="+mn-ea"/>
              </a:rPr>
              <a:t> </a:t>
            </a:r>
            <a:r>
              <a:rPr lang="ko-KR" altLang="en-US" sz="2400">
                <a:latin typeface="+mn-ea"/>
              </a:rPr>
              <a:t>이용하는</a:t>
            </a:r>
            <a:r>
              <a:rPr lang="en-US" altLang="ko-KR" sz="2400">
                <a:latin typeface="+mn-ea"/>
              </a:rPr>
              <a:t> </a:t>
            </a:r>
            <a:r>
              <a:rPr lang="ko-KR" altLang="en-US" sz="2400">
                <a:latin typeface="+mn-ea"/>
              </a:rPr>
              <a:t>학생은</a:t>
            </a:r>
            <a:r>
              <a:rPr lang="en-US" altLang="ko-KR" sz="2400">
                <a:latin typeface="+mn-ea"/>
              </a:rPr>
              <a:t> </a:t>
            </a:r>
            <a:r>
              <a:rPr lang="ko-KR" altLang="en-US" sz="2400">
                <a:latin typeface="+mn-ea"/>
              </a:rPr>
              <a:t>약</a:t>
            </a:r>
            <a:r>
              <a:rPr lang="en-US" altLang="ko-KR" sz="2400">
                <a:latin typeface="+mn-ea"/>
              </a:rPr>
              <a:t> </a:t>
            </a:r>
            <a:r>
              <a:rPr lang="en-US" altLang="ko-KR" sz="2400" b="1">
                <a:latin typeface="+mn-ea"/>
              </a:rPr>
              <a:t>23%</a:t>
            </a:r>
            <a:r>
              <a:rPr lang="ko-KR" altLang="en-US" sz="2400">
                <a:latin typeface="+mn-ea"/>
              </a:rPr>
              <a:t>인</a:t>
            </a:r>
            <a:r>
              <a:rPr lang="en-US" altLang="ko-KR" sz="2400">
                <a:latin typeface="+mn-ea"/>
              </a:rPr>
              <a:t> </a:t>
            </a:r>
            <a:r>
              <a:rPr lang="en-US" altLang="ko-KR" sz="2400" b="1">
                <a:latin typeface="+mn-ea"/>
              </a:rPr>
              <a:t>292</a:t>
            </a:r>
            <a:r>
              <a:rPr lang="ko-KR" altLang="en-US" sz="2400">
                <a:latin typeface="+mn-ea"/>
              </a:rPr>
              <a:t>명에</a:t>
            </a:r>
            <a:r>
              <a:rPr lang="en-US" altLang="ko-KR" sz="2400">
                <a:latin typeface="+mn-ea"/>
              </a:rPr>
              <a:t> </a:t>
            </a:r>
            <a:r>
              <a:rPr lang="ko-KR" altLang="en-US" sz="2400">
                <a:latin typeface="+mn-ea"/>
              </a:rPr>
              <a:t>그쳤다."</a:t>
            </a:r>
            <a:r>
              <a:rPr lang="en-US" altLang="ko-KR" sz="2400">
                <a:latin typeface="+mn-ea"/>
              </a:rPr>
              <a:t> </a:t>
            </a:r>
            <a:endParaRPr lang="en-US" altLang="ko-KR" sz="2400">
              <a:latin typeface="+mn-ea"/>
              <a:cs typeface="Pretendard Medium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EB780E-CEAC-23A6-7239-F8CF63A4C11D}"/>
              </a:ext>
            </a:extLst>
          </p:cNvPr>
          <p:cNvSpPr txBox="1"/>
          <p:nvPr/>
        </p:nvSpPr>
        <p:spPr>
          <a:xfrm>
            <a:off x="668031" y="9396001"/>
            <a:ext cx="640942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400">
                <a:latin typeface="+mn-ea"/>
                <a:hlinkClick r:id="rId2"/>
              </a:rPr>
              <a:t>SBS 뉴스, 「"뭘 해야 하나"…마음의 병 앓는 '코로나 학번', 2024.09.12</a:t>
            </a:r>
            <a:endParaRPr lang="ko-KR" altLang="en-US" sz="1400">
              <a:latin typeface="+mn-ea"/>
              <a:cs typeface="Pretendard Medium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8BD2CA-91D0-3FBA-51DD-8E8FA883ACC3}"/>
              </a:ext>
            </a:extLst>
          </p:cNvPr>
          <p:cNvSpPr txBox="1"/>
          <p:nvPr/>
        </p:nvSpPr>
        <p:spPr>
          <a:xfrm>
            <a:off x="1945760" y="4164000"/>
            <a:ext cx="6745739" cy="427585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sz="2400"/>
              <a:t>"문자</a:t>
            </a:r>
            <a:r>
              <a:rPr lang="en-US" altLang="ko-KR" sz="2400"/>
              <a:t>,</a:t>
            </a:r>
            <a:r>
              <a:rPr lang="en-US" sz="2400"/>
              <a:t> </a:t>
            </a:r>
            <a:r>
              <a:rPr lang="ko-KR" sz="2400"/>
              <a:t>현수막</a:t>
            </a:r>
            <a:r>
              <a:rPr lang="en-US" altLang="ko-KR" sz="2400"/>
              <a:t>, </a:t>
            </a:r>
            <a:r>
              <a:rPr lang="ko-KR" sz="2400"/>
              <a:t>포스터</a:t>
            </a:r>
            <a:r>
              <a:rPr lang="ko-KR" altLang="en-US" sz="2400"/>
              <a:t> 등 다양한 접근 시도에</a:t>
            </a:r>
            <a:r>
              <a:rPr lang="ko-KR" sz="2400"/>
              <a:t>도</a:t>
            </a:r>
            <a:r>
              <a:rPr lang="en-US" sz="2400"/>
              <a:t> </a:t>
            </a:r>
            <a:endParaRPr lang="ko-KR" altLang="en-US" sz="2300">
              <a:cs typeface="Pretendard Medium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/>
              <a:t>효원 상담원 </a:t>
            </a:r>
            <a:r>
              <a:rPr lang="ko-KR" altLang="en-US" sz="2400">
                <a:solidFill>
                  <a:srgbClr val="C00000"/>
                </a:solidFill>
              </a:rPr>
              <a:t>홍</a:t>
            </a:r>
            <a:r>
              <a:rPr lang="ko-KR" sz="2400">
                <a:solidFill>
                  <a:srgbClr val="C00000"/>
                </a:solidFill>
              </a:rPr>
              <a:t>보가 </a:t>
            </a:r>
            <a:r>
              <a:rPr lang="ko-KR" altLang="en-US" sz="2400">
                <a:solidFill>
                  <a:srgbClr val="C00000"/>
                </a:solidFill>
              </a:rPr>
              <a:t>어렵습니다</a:t>
            </a:r>
            <a:r>
              <a:rPr lang="en-US" altLang="ko-KR" sz="2400"/>
              <a:t>. “</a:t>
            </a:r>
            <a:r>
              <a:rPr lang="en-US" sz="2400"/>
              <a:t> </a:t>
            </a:r>
            <a:endParaRPr lang="ko-KR" altLang="en-US" sz="2400">
              <a:latin typeface="+mn-ea"/>
              <a:cs typeface="Pretendard Medium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400"/>
              <a:t>“ </a:t>
            </a:r>
            <a:r>
              <a:rPr lang="ko-KR" sz="2400"/>
              <a:t>고위험군</a:t>
            </a:r>
            <a:r>
              <a:rPr lang="en-US" altLang="ko-KR" sz="2400"/>
              <a:t> </a:t>
            </a:r>
            <a:r>
              <a:rPr lang="ko-KR" altLang="en-US" sz="2400"/>
              <a:t>학생</a:t>
            </a:r>
            <a:r>
              <a:rPr lang="ko-KR" sz="2400"/>
              <a:t>을</a:t>
            </a:r>
            <a:r>
              <a:rPr lang="en-US" sz="2400"/>
              <a:t> </a:t>
            </a:r>
            <a:r>
              <a:rPr lang="ko-KR" sz="2400"/>
              <a:t>저희</a:t>
            </a:r>
            <a:r>
              <a:rPr lang="en-US" altLang="ko-KR" sz="2400"/>
              <a:t>(</a:t>
            </a:r>
            <a:r>
              <a:rPr lang="ko-KR" altLang="en-US" sz="2400"/>
              <a:t>효원상담원</a:t>
            </a:r>
            <a:r>
              <a:rPr lang="en-US" altLang="ko-KR" sz="2400"/>
              <a:t>)</a:t>
            </a:r>
            <a:r>
              <a:rPr lang="ko-KR" sz="2400"/>
              <a:t>가</a:t>
            </a:r>
            <a:r>
              <a:rPr lang="en-US" sz="2400"/>
              <a:t> </a:t>
            </a:r>
            <a:endParaRPr lang="en-US" sz="2400">
              <a:cs typeface="Pretendard Medium"/>
            </a:endParaRPr>
          </a:p>
          <a:p>
            <a:pPr algn="ctr">
              <a:lnSpc>
                <a:spcPct val="150000"/>
              </a:lnSpc>
            </a:pPr>
            <a:r>
              <a:rPr lang="ko-KR" sz="2400">
                <a:solidFill>
                  <a:srgbClr val="C00000"/>
                </a:solidFill>
              </a:rPr>
              <a:t>선별하기가</a:t>
            </a:r>
            <a:r>
              <a:rPr lang="en-US" sz="2400">
                <a:solidFill>
                  <a:srgbClr val="C00000"/>
                </a:solidFill>
              </a:rPr>
              <a:t> </a:t>
            </a:r>
            <a:r>
              <a:rPr lang="ko-KR" altLang="en-US" sz="2400">
                <a:solidFill>
                  <a:srgbClr val="C00000"/>
                </a:solidFill>
              </a:rPr>
              <a:t>어렵습니다</a:t>
            </a:r>
            <a:r>
              <a:rPr lang="en-US" altLang="ko-KR" sz="2400">
                <a:solidFill>
                  <a:srgbClr val="C00000"/>
                </a:solidFill>
              </a:rPr>
              <a:t>.“</a:t>
            </a:r>
            <a:endParaRPr lang="ko-KR" altLang="en-US" sz="2400">
              <a:solidFill>
                <a:srgbClr val="C00000"/>
              </a:solidFill>
              <a:latin typeface="+mn-ea"/>
              <a:cs typeface="Pretendard Medium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400"/>
              <a:t>“</a:t>
            </a:r>
            <a:r>
              <a:rPr lang="ko-KR" sz="2400"/>
              <a:t>축제</a:t>
            </a:r>
            <a:r>
              <a:rPr lang="en-US" sz="2400"/>
              <a:t> </a:t>
            </a:r>
            <a:r>
              <a:rPr lang="ko-KR" sz="2400"/>
              <a:t>때</a:t>
            </a:r>
            <a:r>
              <a:rPr lang="en-US" sz="2400"/>
              <a:t> </a:t>
            </a:r>
            <a:r>
              <a:rPr lang="ko-KR" sz="2400"/>
              <a:t>홍보</a:t>
            </a:r>
            <a:r>
              <a:rPr lang="en-US" altLang="ko-KR" sz="2400"/>
              <a:t> </a:t>
            </a:r>
            <a:r>
              <a:rPr lang="ko-KR" altLang="en-US" sz="2400"/>
              <a:t>부스로 참여하면 </a:t>
            </a:r>
            <a:endParaRPr lang="en-US" altLang="ko-KR" sz="2400"/>
          </a:p>
          <a:p>
            <a:pPr algn="ctr">
              <a:lnSpc>
                <a:spcPct val="150000"/>
              </a:lnSpc>
            </a:pPr>
            <a:r>
              <a:rPr lang="ko-KR" altLang="en-US" sz="2400"/>
              <a:t>홍보가 크게 이루어지고 일부 </a:t>
            </a:r>
            <a:r>
              <a:rPr lang="ko-KR" sz="2400"/>
              <a:t>추출이</a:t>
            </a:r>
            <a:r>
              <a:rPr lang="en-US" sz="2400"/>
              <a:t> </a:t>
            </a:r>
            <a:r>
              <a:rPr lang="ko-KR" altLang="en-US" sz="2400"/>
              <a:t>됩니다</a:t>
            </a:r>
            <a:r>
              <a:rPr lang="en-US" altLang="ko-KR" sz="2400"/>
              <a:t>.”</a:t>
            </a:r>
            <a:endParaRPr lang="en-US" altLang="ko-KR" sz="2400">
              <a:cs typeface="Pretendard Medium"/>
            </a:endParaRPr>
          </a:p>
          <a:p>
            <a:pPr algn="ctr">
              <a:lnSpc>
                <a:spcPct val="150000"/>
              </a:lnSpc>
            </a:pPr>
            <a:r>
              <a:rPr lang="en-US" sz="2400"/>
              <a:t> “</a:t>
            </a:r>
            <a:r>
              <a:rPr lang="ko-KR" sz="2400"/>
              <a:t>문제는</a:t>
            </a:r>
            <a:r>
              <a:rPr lang="en-US" sz="2400"/>
              <a:t> </a:t>
            </a:r>
            <a:r>
              <a:rPr lang="en-US" sz="2400" err="1"/>
              <a:t>부스</a:t>
            </a:r>
            <a:r>
              <a:rPr lang="ko-KR" sz="2400" err="1"/>
              <a:t>에</a:t>
            </a:r>
            <a:r>
              <a:rPr lang="en-US" sz="2400"/>
              <a:t> </a:t>
            </a:r>
            <a:r>
              <a:rPr lang="ko-KR" sz="2400"/>
              <a:t>와서</a:t>
            </a:r>
            <a:r>
              <a:rPr lang="en-US" sz="2400"/>
              <a:t> </a:t>
            </a:r>
            <a:r>
              <a:rPr lang="ko-KR" altLang="en-US" sz="2400"/>
              <a:t>건성인 태도로 </a:t>
            </a:r>
            <a:r>
              <a:rPr lang="ko-KR" altLang="en-US" sz="2400">
                <a:solidFill>
                  <a:srgbClr val="C00000"/>
                </a:solidFill>
              </a:rPr>
              <a:t>참여해 </a:t>
            </a:r>
            <a:endParaRPr lang="en-US" altLang="ko-KR" sz="2400">
              <a:solidFill>
                <a:srgbClr val="C00000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>
                <a:solidFill>
                  <a:srgbClr val="C00000"/>
                </a:solidFill>
              </a:rPr>
              <a:t>데</a:t>
            </a:r>
            <a:r>
              <a:rPr lang="ko-KR" sz="2400">
                <a:solidFill>
                  <a:srgbClr val="C00000"/>
                </a:solidFill>
              </a:rPr>
              <a:t>이터</a:t>
            </a:r>
            <a:r>
              <a:rPr lang="en-US" sz="2400">
                <a:solidFill>
                  <a:srgbClr val="C00000"/>
                </a:solidFill>
              </a:rPr>
              <a:t> </a:t>
            </a:r>
            <a:r>
              <a:rPr lang="ko-KR" sz="2400">
                <a:solidFill>
                  <a:srgbClr val="C00000"/>
                </a:solidFill>
              </a:rPr>
              <a:t>값이</a:t>
            </a:r>
            <a:r>
              <a:rPr lang="en-US" sz="2400">
                <a:solidFill>
                  <a:srgbClr val="C00000"/>
                </a:solidFill>
              </a:rPr>
              <a:t> </a:t>
            </a:r>
            <a:r>
              <a:rPr lang="ko-KR" sz="2400">
                <a:solidFill>
                  <a:srgbClr val="C00000"/>
                </a:solidFill>
              </a:rPr>
              <a:t>유의하지가</a:t>
            </a:r>
            <a:r>
              <a:rPr lang="en-US" sz="2400">
                <a:solidFill>
                  <a:srgbClr val="C00000"/>
                </a:solidFill>
              </a:rPr>
              <a:t> </a:t>
            </a:r>
            <a:r>
              <a:rPr lang="ko-KR" sz="2400">
                <a:solidFill>
                  <a:srgbClr val="C00000"/>
                </a:solidFill>
              </a:rPr>
              <a:t>않을</a:t>
            </a:r>
            <a:r>
              <a:rPr lang="en-US" sz="2400">
                <a:solidFill>
                  <a:srgbClr val="C00000"/>
                </a:solidFill>
              </a:rPr>
              <a:t> </a:t>
            </a:r>
            <a:r>
              <a:rPr lang="ko-KR" sz="2400"/>
              <a:t>때가</a:t>
            </a:r>
            <a:r>
              <a:rPr lang="en-US" sz="2400"/>
              <a:t> </a:t>
            </a:r>
            <a:r>
              <a:rPr lang="ko-KR" sz="2400"/>
              <a:t>많아서..." </a:t>
            </a:r>
            <a:endParaRPr lang="en-US" sz="2400"/>
          </a:p>
        </p:txBody>
      </p:sp>
      <p:pic>
        <p:nvPicPr>
          <p:cNvPr id="9" name="그림 8" descr="상징, 로고, 등록 상표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A2C6941-1411-1E44-5AC3-D942928097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50392" y="3691606"/>
            <a:ext cx="2634261" cy="253934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DF002F2-B5D5-8FB7-18E7-1805F0ACDEE3}"/>
              </a:ext>
            </a:extLst>
          </p:cNvPr>
          <p:cNvSpPr txBox="1"/>
          <p:nvPr/>
        </p:nvSpPr>
        <p:spPr>
          <a:xfrm>
            <a:off x="525439" y="1580843"/>
            <a:ext cx="958947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Blip>
                <a:blip r:embed="rId4"/>
              </a:buBlip>
              <a:tabLst/>
              <a:defRPr/>
            </a:pPr>
            <a:r>
              <a:rPr kumimoji="0" lang="en-US" altLang="ko-KR" sz="4000" b="1" i="0" u="none" strike="noStrike" kern="1200" cap="none" spc="0" normalizeH="0" baseline="0" noProof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Pretendard SemiBold"/>
                <a:ea typeface="Pretendard SemiBold"/>
                <a:cs typeface="+mn-cs"/>
              </a:rPr>
              <a:t> 1.2 </a:t>
            </a:r>
            <a:r>
              <a:rPr lang="ko-KR" altLang="en-US" sz="4000" b="1">
                <a:solidFill>
                  <a:srgbClr val="4472C4">
                    <a:lumMod val="75000"/>
                  </a:srgbClr>
                </a:solidFill>
                <a:latin typeface="Pretendard SemiBold"/>
                <a:ea typeface="Pretendard SemiBold"/>
              </a:rPr>
              <a:t>배경 </a:t>
            </a:r>
            <a:endParaRPr kumimoji="0" lang="en-US" altLang="ko-KR" sz="4000" b="1" i="0" u="none" strike="noStrike" kern="1200" cap="none" spc="0" normalizeH="0" baseline="0" noProof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Pretendard SemiBold"/>
              <a:ea typeface="Pretendard SemiBold"/>
              <a:cs typeface="+mn-cs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8911EF4-6B99-5656-AEFF-029521EC9B4D}"/>
              </a:ext>
            </a:extLst>
          </p:cNvPr>
          <p:cNvSpPr/>
          <p:nvPr/>
        </p:nvSpPr>
        <p:spPr>
          <a:xfrm>
            <a:off x="1900353" y="3336030"/>
            <a:ext cx="6468608" cy="713796"/>
          </a:xfrm>
          <a:prstGeom prst="rect">
            <a:avLst/>
          </a:prstGeom>
          <a:solidFill>
            <a:schemeClr val="bg2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AEF2B76-9685-D3B6-701C-2B214B0E9FC5}"/>
              </a:ext>
            </a:extLst>
          </p:cNvPr>
          <p:cNvSpPr txBox="1"/>
          <p:nvPr/>
        </p:nvSpPr>
        <p:spPr>
          <a:xfrm>
            <a:off x="2447520" y="3440595"/>
            <a:ext cx="6111306" cy="44627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sz="2300">
                <a:solidFill>
                  <a:srgbClr val="000000"/>
                </a:solidFill>
                <a:ea typeface="+mn-lt"/>
                <a:cs typeface="+mn-lt"/>
              </a:rPr>
              <a:t>몽글몽글 스튜디오와 </a:t>
            </a:r>
            <a:r>
              <a:rPr lang="ko-KR" altLang="en-US" sz="2300" b="1">
                <a:solidFill>
                  <a:srgbClr val="000000"/>
                </a:solidFill>
                <a:ea typeface="+mn-lt"/>
                <a:cs typeface="+mn-lt"/>
              </a:rPr>
              <a:t>효원상담원</a:t>
            </a:r>
            <a:r>
              <a:rPr lang="ko-KR" altLang="en-US" sz="2300" b="1">
                <a:solidFill>
                  <a:srgbClr val="000000"/>
                </a:solidFill>
                <a:latin typeface="+mn-ea"/>
                <a:cs typeface="Pretendard Medium"/>
              </a:rPr>
              <a:t> 인터뷰 中</a:t>
            </a:r>
            <a:endParaRPr lang="en-US" sz="2300">
              <a:solidFill>
                <a:srgbClr val="000000"/>
              </a:solidFill>
              <a:latin typeface="+mn-ea"/>
              <a:cs typeface="Pretendard Medium"/>
            </a:endParaRPr>
          </a:p>
        </p:txBody>
      </p:sp>
      <p:sp>
        <p:nvSpPr>
          <p:cNvPr id="17" name="텍스트 개체 틀 2">
            <a:extLst>
              <a:ext uri="{FF2B5EF4-FFF2-40B4-BE49-F238E27FC236}">
                <a16:creationId xmlns:a16="http://schemas.microsoft.com/office/drawing/2014/main" id="{8E28153C-47A8-F1FB-DF2C-6A02204FC8C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89463" y="2356161"/>
            <a:ext cx="16309074" cy="1028131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en-US">
                <a:solidFill>
                  <a:schemeClr val="tx1"/>
                </a:solidFill>
                <a:latin typeface="Pretendard SemiBold"/>
                <a:ea typeface="Pretendard SemiBold"/>
                <a:cs typeface="Pretendard SemiBold"/>
              </a:rPr>
              <a:t>(3) </a:t>
            </a:r>
            <a:r>
              <a:rPr lang="en-US" err="1">
                <a:solidFill>
                  <a:schemeClr val="tx1"/>
                </a:solidFill>
                <a:latin typeface="Pretendard SemiBold"/>
                <a:ea typeface="Pretendard SemiBold"/>
                <a:cs typeface="Pretendard SemiBold"/>
              </a:rPr>
              <a:t>낮은</a:t>
            </a:r>
            <a:r>
              <a:rPr lang="en-US">
                <a:solidFill>
                  <a:schemeClr val="tx1"/>
                </a:solidFill>
                <a:latin typeface="Pretendard SemiBold"/>
                <a:ea typeface="Pretendard SemiBold"/>
                <a:cs typeface="Pretendard SemiBold"/>
              </a:rPr>
              <a:t> </a:t>
            </a:r>
            <a:r>
              <a:rPr lang="ko-KR" altLang="en-US">
                <a:solidFill>
                  <a:schemeClr val="tx1"/>
                </a:solidFill>
                <a:latin typeface="Pretendard SemiBold"/>
                <a:ea typeface="Pretendard SemiBold"/>
                <a:cs typeface="Pretendard SemiBold"/>
              </a:rPr>
              <a:t>교내</a:t>
            </a:r>
            <a:r>
              <a:rPr lang="en-US">
                <a:solidFill>
                  <a:schemeClr val="tx1"/>
                </a:solidFill>
                <a:latin typeface="Pretendard SemiBold"/>
                <a:ea typeface="Pretendard SemiBold"/>
                <a:cs typeface="Pretendard SemiBold"/>
              </a:rPr>
              <a:t> </a:t>
            </a:r>
            <a:r>
              <a:rPr lang="en-US" err="1">
                <a:solidFill>
                  <a:schemeClr val="tx1"/>
                </a:solidFill>
                <a:latin typeface="Pretendard SemiBold"/>
                <a:ea typeface="Pretendard SemiBold"/>
                <a:cs typeface="Pretendard SemiBold"/>
              </a:rPr>
              <a:t>상담소</a:t>
            </a:r>
            <a:r>
              <a:rPr lang="en-US">
                <a:solidFill>
                  <a:schemeClr val="tx1"/>
                </a:solidFill>
                <a:latin typeface="Pretendard SemiBold"/>
                <a:ea typeface="Pretendard SemiBold"/>
                <a:cs typeface="Pretendard SemiBold"/>
              </a:rPr>
              <a:t> </a:t>
            </a:r>
            <a:r>
              <a:rPr lang="ko-KR" altLang="en-US">
                <a:solidFill>
                  <a:schemeClr val="tx1"/>
                </a:solidFill>
                <a:latin typeface="Pretendard SemiBold"/>
                <a:ea typeface="Pretendard SemiBold"/>
                <a:cs typeface="Pretendard SemiBold"/>
              </a:rPr>
              <a:t>이용률</a:t>
            </a:r>
            <a:r>
              <a:rPr lang="en-US" altLang="ko-KR">
                <a:solidFill>
                  <a:schemeClr val="tx1"/>
                </a:solidFill>
                <a:latin typeface="Pretendard SemiBold"/>
                <a:ea typeface="Pretendard SemiBold"/>
                <a:cs typeface="Pretendard SemiBold"/>
              </a:rPr>
              <a:t> </a:t>
            </a:r>
            <a:endParaRPr lang="en-US">
              <a:solidFill>
                <a:schemeClr val="tx1"/>
              </a:solidFill>
              <a:latin typeface="Pretendard SemiBold"/>
              <a:ea typeface="Pretendard SemiBold"/>
              <a:cs typeface="Pretendard SemiBold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CA69D52-FDB7-7C8C-8FE2-A2F753EC8BEC}"/>
              </a:ext>
            </a:extLst>
          </p:cNvPr>
          <p:cNvSpPr txBox="1"/>
          <p:nvPr/>
        </p:nvSpPr>
        <p:spPr>
          <a:xfrm>
            <a:off x="10710979" y="7928403"/>
            <a:ext cx="7778578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800" b="1">
                <a:solidFill>
                  <a:srgbClr val="000000"/>
                </a:solidFill>
                <a:highlight>
                  <a:srgbClr val="FFFFFF"/>
                </a:highlight>
                <a:latin typeface="+mn-ea"/>
              </a:rPr>
              <a:t>여러가지 시도에도 불구, 저조한 효원상담원 이용률</a:t>
            </a:r>
            <a:endParaRPr lang="ko-KR" altLang="en-US" sz="2800" b="1">
              <a:solidFill>
                <a:srgbClr val="000000"/>
              </a:solidFill>
              <a:highlight>
                <a:srgbClr val="FFFFFF"/>
              </a:highlight>
              <a:latin typeface="+mn-ea"/>
              <a:cs typeface="Pretendard Medium"/>
            </a:endParaRPr>
          </a:p>
        </p:txBody>
      </p: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0BE019E2-0F2A-D9EB-5112-46C6E2858050}"/>
              </a:ext>
            </a:extLst>
          </p:cNvPr>
          <p:cNvSpPr/>
          <p:nvPr/>
        </p:nvSpPr>
        <p:spPr>
          <a:xfrm>
            <a:off x="9679462" y="7923788"/>
            <a:ext cx="894220" cy="512588"/>
          </a:xfrm>
          <a:prstGeom prst="rightArrow">
            <a:avLst/>
          </a:prstGeom>
          <a:solidFill>
            <a:srgbClr val="256964"/>
          </a:solidFill>
          <a:ln w="57150">
            <a:solidFill>
              <a:srgbClr val="25696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ko-KR" altLang="en-US" sz="200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2000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2259FE3-FDE1-ED6E-4B12-0DB21BE8B7F5}"/>
              </a:ext>
            </a:extLst>
          </p:cNvPr>
          <p:cNvSpPr/>
          <p:nvPr/>
        </p:nvSpPr>
        <p:spPr>
          <a:xfrm>
            <a:off x="3639700" y="7527031"/>
            <a:ext cx="11024044" cy="1906491"/>
          </a:xfrm>
          <a:prstGeom prst="rect">
            <a:avLst/>
          </a:prstGeom>
          <a:solidFill>
            <a:schemeClr val="bg2"/>
          </a:solidFill>
          <a:ln w="285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755D7B2-3CDD-1C00-CAE8-55AB19FC8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cs typeface="Pretendard SemiBold"/>
              </a:rPr>
              <a:t>1. </a:t>
            </a:r>
            <a:r>
              <a:rPr lang="ko-KR" altLang="en-US">
                <a:cs typeface="Pretendard SemiBold"/>
              </a:rPr>
              <a:t>개발 배경 및 동기 </a:t>
            </a:r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E33FB5-331E-64E3-824E-272C5258194E}"/>
              </a:ext>
            </a:extLst>
          </p:cNvPr>
          <p:cNvSpPr txBox="1"/>
          <p:nvPr/>
        </p:nvSpPr>
        <p:spPr>
          <a:xfrm>
            <a:off x="1070081" y="3949078"/>
            <a:ext cx="10820137" cy="224676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ko-KR" altLang="en-US" sz="2800">
                <a:latin typeface="+mn-ea"/>
              </a:rPr>
              <a:t>학교 생활이 너무 바빠 눈 앞에 주어진 일을 처리하는데 급급하다.</a:t>
            </a:r>
            <a:endParaRPr lang="en-US" altLang="ko-KR" sz="2800">
              <a:latin typeface="+mn-ea"/>
              <a:cs typeface="Pretendard Medium"/>
            </a:endParaRPr>
          </a:p>
          <a:p>
            <a:pPr algn="ctr"/>
            <a:r>
              <a:rPr lang="ko-KR" altLang="en-US" sz="2800">
                <a:latin typeface="+mn-ea"/>
              </a:rPr>
              <a:t>본인도 모르는 사이에 서서히 지쳐가는 중, 일기를 쓰기로 결심!</a:t>
            </a:r>
            <a:endParaRPr lang="en-US" altLang="ko-KR" sz="2800">
              <a:latin typeface="+mn-ea"/>
              <a:cs typeface="Pretendard Medium"/>
            </a:endParaRPr>
          </a:p>
          <a:p>
            <a:pPr algn="ctr"/>
            <a:r>
              <a:rPr lang="ko-KR" altLang="en-US" sz="2800">
                <a:latin typeface="+mn-ea"/>
              </a:rPr>
              <a:t>그런 결심도 잠시</a:t>
            </a:r>
            <a:r>
              <a:rPr lang="en-US" altLang="ko-KR" sz="2800">
                <a:latin typeface="+mn-ea"/>
              </a:rPr>
              <a:t>... </a:t>
            </a:r>
            <a:endParaRPr lang="en-US" altLang="ko-KR" sz="2800">
              <a:latin typeface="+mn-ea"/>
              <a:cs typeface="Pretendard Medium"/>
            </a:endParaRPr>
          </a:p>
          <a:p>
            <a:pPr algn="ctr"/>
            <a:r>
              <a:rPr lang="en-US" altLang="ko-KR" sz="2800" err="1">
                <a:latin typeface="+mn-ea"/>
              </a:rPr>
              <a:t>바빠서</a:t>
            </a:r>
            <a:r>
              <a:rPr lang="en-US" altLang="ko-KR" sz="2800">
                <a:latin typeface="+mn-ea"/>
              </a:rPr>
              <a:t> </a:t>
            </a:r>
            <a:r>
              <a:rPr lang="en-US" altLang="ko-KR" sz="2800" err="1">
                <a:latin typeface="+mn-ea"/>
              </a:rPr>
              <a:t>미루고</a:t>
            </a:r>
            <a:r>
              <a:rPr lang="en-US" altLang="ko-KR" sz="2800">
                <a:latin typeface="+mn-ea"/>
              </a:rPr>
              <a:t>, </a:t>
            </a:r>
            <a:r>
              <a:rPr lang="en-US" altLang="ko-KR" sz="2800" err="1">
                <a:latin typeface="+mn-ea"/>
              </a:rPr>
              <a:t>귀찮아서</a:t>
            </a:r>
            <a:r>
              <a:rPr lang="en-US" altLang="ko-KR" sz="2800">
                <a:latin typeface="+mn-ea"/>
              </a:rPr>
              <a:t> </a:t>
            </a:r>
            <a:r>
              <a:rPr lang="en-US" altLang="ko-KR" sz="2800" err="1">
                <a:latin typeface="+mn-ea"/>
              </a:rPr>
              <a:t>미루고</a:t>
            </a:r>
            <a:r>
              <a:rPr lang="en-US" altLang="ko-KR" sz="2800">
                <a:latin typeface="+mn-ea"/>
              </a:rPr>
              <a:t>, </a:t>
            </a:r>
            <a:r>
              <a:rPr lang="en-US" altLang="ko-KR" sz="2800" err="1">
                <a:latin typeface="+mn-ea"/>
              </a:rPr>
              <a:t>잊어버려서</a:t>
            </a:r>
            <a:r>
              <a:rPr lang="en-US" altLang="ko-KR" sz="2800">
                <a:latin typeface="+mn-ea"/>
              </a:rPr>
              <a:t> </a:t>
            </a:r>
            <a:r>
              <a:rPr lang="en-US" altLang="ko-KR" sz="2800" err="1">
                <a:latin typeface="+mn-ea"/>
              </a:rPr>
              <a:t>미루고</a:t>
            </a:r>
            <a:r>
              <a:rPr lang="en-US" altLang="ko-KR" sz="2800">
                <a:latin typeface="+mn-ea"/>
              </a:rPr>
              <a:t>!</a:t>
            </a:r>
            <a:endParaRPr lang="en-US" altLang="ko-KR" sz="2800">
              <a:cs typeface="Pretendard Medium"/>
            </a:endParaRPr>
          </a:p>
          <a:p>
            <a:pPr algn="ctr"/>
            <a:r>
              <a:rPr lang="ko-KR" altLang="en-US" sz="2800">
                <a:latin typeface="+mn-ea"/>
              </a:rPr>
              <a:t>일기장은 3일 쓴 그대로 방치되고 있다..</a:t>
            </a:r>
            <a:endParaRPr lang="ko-KR" altLang="en-US" sz="2800">
              <a:latin typeface="+mn-ea"/>
              <a:cs typeface="Pretendard Medium"/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B235552A-C9B6-3B2F-4C81-F7192C5862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73404" y="2567966"/>
            <a:ext cx="4896277" cy="3854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5B86875-B315-F6EF-AE7F-47C6FB4D7E44}"/>
              </a:ext>
            </a:extLst>
          </p:cNvPr>
          <p:cNvSpPr txBox="1"/>
          <p:nvPr/>
        </p:nvSpPr>
        <p:spPr>
          <a:xfrm>
            <a:off x="79963" y="9838328"/>
            <a:ext cx="958947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 i="0">
                <a:effectLst/>
                <a:latin typeface="+mn-ea"/>
              </a:rPr>
              <a:t>X </a:t>
            </a:r>
            <a:r>
              <a:rPr lang="ko-KR" altLang="en-US" sz="1600" b="0" i="0">
                <a:effectLst/>
                <a:latin typeface="+mn-ea"/>
              </a:rPr>
              <a:t>캡처 </a:t>
            </a:r>
            <a:r>
              <a:rPr lang="en-US" altLang="ko-KR" sz="1600" b="0" i="0">
                <a:effectLst/>
                <a:latin typeface="+mn-ea"/>
              </a:rPr>
              <a:t>(https://x.com/bdemgmr/status/1807807329779532238)</a:t>
            </a:r>
            <a:endParaRPr lang="ko-KR" altLang="en-US" sz="1600">
              <a:latin typeface="+mn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ABC9BCB-4393-66DC-9E9D-18C606176B02}"/>
              </a:ext>
            </a:extLst>
          </p:cNvPr>
          <p:cNvSpPr txBox="1"/>
          <p:nvPr/>
        </p:nvSpPr>
        <p:spPr>
          <a:xfrm>
            <a:off x="525439" y="1590501"/>
            <a:ext cx="958947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Blip>
                <a:blip r:embed="rId3"/>
              </a:buBlip>
              <a:tabLst/>
              <a:defRPr/>
            </a:pPr>
            <a:r>
              <a:rPr kumimoji="0" lang="en-US" altLang="ko-KR" sz="4000" b="1" i="0" u="none" strike="noStrike" kern="1200" cap="none" spc="0" normalizeH="0" baseline="0" noProof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Pretendard SemiBold"/>
                <a:ea typeface="Pretendard SemiBold"/>
                <a:cs typeface="+mn-cs"/>
              </a:rPr>
              <a:t> 1.3 </a:t>
            </a:r>
            <a:r>
              <a:rPr kumimoji="0" lang="ko-KR" altLang="en-US" sz="4000" b="1" i="0" u="none" strike="noStrike" kern="1200" cap="none" spc="0" normalizeH="0" baseline="0" noProof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Pretendard SemiBold"/>
                <a:ea typeface="Pretendard SemiBold"/>
                <a:cs typeface="+mn-cs"/>
              </a:rPr>
              <a:t>필요성</a:t>
            </a:r>
            <a:r>
              <a:rPr lang="ko-KR" altLang="en-US" sz="4000" b="1">
                <a:solidFill>
                  <a:srgbClr val="4472C4">
                    <a:lumMod val="75000"/>
                  </a:srgbClr>
                </a:solidFill>
                <a:latin typeface="Pretendard SemiBold"/>
                <a:ea typeface="Pretendard SemiBold"/>
              </a:rPr>
              <a:t> </a:t>
            </a:r>
            <a:endParaRPr kumimoji="0" lang="en-US" altLang="ko-KR" sz="4000" b="1" i="0" u="none" strike="noStrike" kern="1200" cap="none" spc="0" normalizeH="0" baseline="0" noProof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Pretendard SemiBold"/>
              <a:ea typeface="Pretendard SemiBold"/>
              <a:cs typeface="+mn-cs"/>
            </a:endParaRPr>
          </a:p>
        </p:txBody>
      </p:sp>
      <p:pic>
        <p:nvPicPr>
          <p:cNvPr id="7" name="그림 6" descr="책, 하드디스크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762AD9A-DBA0-FECB-7F52-2DE0BE07728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7169" t="26987" r="13601" b="20676"/>
          <a:stretch/>
        </p:blipFill>
        <p:spPr>
          <a:xfrm>
            <a:off x="14962401" y="3710609"/>
            <a:ext cx="1509961" cy="1126439"/>
          </a:xfrm>
          <a:prstGeom prst="rect">
            <a:avLst/>
          </a:prstGeom>
        </p:spPr>
      </p:pic>
      <p:sp>
        <p:nvSpPr>
          <p:cNvPr id="8" name="텍스트 개체 틀 2">
            <a:extLst>
              <a:ext uri="{FF2B5EF4-FFF2-40B4-BE49-F238E27FC236}">
                <a16:creationId xmlns:a16="http://schemas.microsoft.com/office/drawing/2014/main" id="{D9CFAFCA-A822-8043-60D9-BA5259C06AA8}"/>
              </a:ext>
            </a:extLst>
          </p:cNvPr>
          <p:cNvSpPr txBox="1">
            <a:spLocks/>
          </p:cNvSpPr>
          <p:nvPr/>
        </p:nvSpPr>
        <p:spPr>
          <a:xfrm>
            <a:off x="3498201" y="7599249"/>
            <a:ext cx="11291597" cy="2402066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342900" indent="-342900" algn="l" defTabSz="914400" rtl="0" eaLnBrk="1" latinLnBrk="0" hangingPunct="1">
              <a:spcBef>
                <a:spcPts val="1800"/>
              </a:spcBef>
              <a:buFontTx/>
              <a:buBlip>
                <a:blip r:embed="rId3"/>
              </a:buBlip>
              <a:defRPr sz="4000" b="1" kern="120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ts val="1800"/>
              </a:spcBef>
              <a:buClr>
                <a:srgbClr val="0070C0"/>
              </a:buClr>
              <a:buSzPct val="80000"/>
              <a:buFont typeface="Arial" panose="020B0604020202020204" pitchFamily="34" charset="0"/>
              <a:buChar char="•"/>
              <a:defRPr sz="4000" b="1" kern="1200">
                <a:solidFill>
                  <a:srgbClr val="575858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ts val="1800"/>
              </a:spcBef>
              <a:buClr>
                <a:srgbClr val="0070C0"/>
              </a:buClr>
              <a:buFont typeface="나눔바른고딕"/>
              <a:buChar char="◦"/>
              <a:defRPr sz="3600" b="1" kern="1200">
                <a:solidFill>
                  <a:srgbClr val="575858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ts val="1800"/>
              </a:spcBef>
              <a:buFont typeface="나눔바른고딕"/>
              <a:buChar char="▫"/>
              <a:defRPr sz="3200" kern="1200">
                <a:solidFill>
                  <a:srgbClr val="575858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ts val="1800"/>
              </a:spcBef>
              <a:buFont typeface="Arial" pitchFamily="34" charset="0"/>
              <a:buChar char="»"/>
              <a:defRPr sz="2800" kern="1200">
                <a:solidFill>
                  <a:srgbClr val="575858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Tx/>
              <a:buNone/>
            </a:pPr>
            <a:r>
              <a:rPr lang="ko-KR" altLang="en-US" sz="4800">
                <a:solidFill>
                  <a:schemeClr val="tx1"/>
                </a:solidFill>
                <a:cs typeface="+mj-ea"/>
              </a:rPr>
              <a:t>하루하루 바쁘게 살아가는 대학생 여러분</a:t>
            </a:r>
            <a:r>
              <a:rPr lang="en-US" altLang="ko-KR" sz="4800">
                <a:solidFill>
                  <a:schemeClr val="tx1"/>
                </a:solidFill>
                <a:cs typeface="+mj-ea"/>
              </a:rPr>
              <a:t>,</a:t>
            </a:r>
          </a:p>
          <a:p>
            <a:pPr marL="0" indent="0" algn="ctr">
              <a:buFontTx/>
              <a:buNone/>
            </a:pPr>
            <a:r>
              <a:rPr lang="ko-KR" altLang="en-US" sz="4800">
                <a:solidFill>
                  <a:srgbClr val="FF0000"/>
                </a:solidFill>
                <a:cs typeface="+mj-ea"/>
              </a:rPr>
              <a:t>감정관리</a:t>
            </a:r>
            <a:r>
              <a:rPr lang="en-US" altLang="ko-KR" sz="4800">
                <a:solidFill>
                  <a:schemeClr val="tx1"/>
                </a:solidFill>
                <a:cs typeface="+mj-ea"/>
              </a:rPr>
              <a:t> </a:t>
            </a:r>
            <a:r>
              <a:rPr lang="ko-KR" altLang="en-US" sz="4800">
                <a:solidFill>
                  <a:schemeClr val="tx1"/>
                </a:solidFill>
                <a:cs typeface="+mj-ea"/>
              </a:rPr>
              <a:t>하고 </a:t>
            </a:r>
            <a:r>
              <a:rPr lang="ko-KR" altLang="en-US" sz="4800" err="1">
                <a:solidFill>
                  <a:schemeClr val="tx1"/>
                </a:solidFill>
                <a:cs typeface="+mj-ea"/>
              </a:rPr>
              <a:t>계신가요</a:t>
            </a:r>
            <a:r>
              <a:rPr lang="en-US" altLang="ko-KR" sz="4800">
                <a:solidFill>
                  <a:schemeClr val="tx1"/>
                </a:solidFill>
                <a:cs typeface="+mj-ea"/>
              </a:rPr>
              <a:t>?</a:t>
            </a:r>
            <a:endParaRPr lang="ko-KR" altLang="en-US" sz="4800">
              <a:solidFill>
                <a:schemeClr val="tx1"/>
              </a:solidFill>
              <a:cs typeface="+mj-ea"/>
            </a:endParaRPr>
          </a:p>
        </p:txBody>
      </p:sp>
      <p:sp>
        <p:nvSpPr>
          <p:cNvPr id="5" name="텍스트 개체 틀 2">
            <a:extLst>
              <a:ext uri="{FF2B5EF4-FFF2-40B4-BE49-F238E27FC236}">
                <a16:creationId xmlns:a16="http://schemas.microsoft.com/office/drawing/2014/main" id="{ACBA631E-A8E9-4451-326A-6733BB5065EA}"/>
              </a:ext>
            </a:extLst>
          </p:cNvPr>
          <p:cNvSpPr txBox="1">
            <a:spLocks/>
          </p:cNvSpPr>
          <p:nvPr/>
        </p:nvSpPr>
        <p:spPr>
          <a:xfrm rot="2280000">
            <a:off x="14675297" y="3879989"/>
            <a:ext cx="2131033" cy="795241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342900" indent="-342900" algn="l" defTabSz="914400" rtl="0" eaLnBrk="1" latinLnBrk="0" hangingPunct="1">
              <a:spcBef>
                <a:spcPts val="1800"/>
              </a:spcBef>
              <a:buFontTx/>
              <a:buBlip>
                <a:blip r:embed="rId3"/>
              </a:buBlip>
              <a:defRPr sz="4000" b="1" kern="120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ts val="1800"/>
              </a:spcBef>
              <a:buClr>
                <a:srgbClr val="0070C0"/>
              </a:buClr>
              <a:buSzPct val="80000"/>
              <a:buFont typeface="Arial" panose="020B0604020202020204" pitchFamily="34" charset="0"/>
              <a:buChar char="•"/>
              <a:defRPr sz="4000" b="1" kern="1200">
                <a:solidFill>
                  <a:srgbClr val="575858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ts val="1800"/>
              </a:spcBef>
              <a:buClr>
                <a:srgbClr val="0070C0"/>
              </a:buClr>
              <a:buFont typeface="나눔바른고딕"/>
              <a:buChar char="◦"/>
              <a:defRPr sz="3600" b="1" kern="1200">
                <a:solidFill>
                  <a:srgbClr val="575858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ts val="1800"/>
              </a:spcBef>
              <a:buFont typeface="나눔바른고딕"/>
              <a:buChar char="▫"/>
              <a:defRPr sz="3200" kern="1200">
                <a:solidFill>
                  <a:srgbClr val="575858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ts val="1800"/>
              </a:spcBef>
              <a:buFont typeface="Arial" pitchFamily="34" charset="0"/>
              <a:buChar char="»"/>
              <a:defRPr sz="2800" kern="1200">
                <a:solidFill>
                  <a:srgbClr val="575858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Tx/>
              <a:buNone/>
            </a:pPr>
            <a:r>
              <a:rPr lang="en-US" altLang="ko-KR" sz="2000" b="0" err="1">
                <a:solidFill>
                  <a:schemeClr val="tx1"/>
                </a:solidFill>
                <a:cs typeface="+mj-ea"/>
              </a:rPr>
              <a:t>일기장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7B1837-66F1-7E9E-12D4-F5BC436F5C93}"/>
              </a:ext>
            </a:extLst>
          </p:cNvPr>
          <p:cNvSpPr txBox="1"/>
          <p:nvPr/>
        </p:nvSpPr>
        <p:spPr>
          <a:xfrm>
            <a:off x="3101009" y="3125858"/>
            <a:ext cx="6735417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sz="3200" b="1"/>
              <a:t>부산대학교 </a:t>
            </a:r>
            <a:r>
              <a:rPr lang="en-US" altLang="ko-KR" sz="3200" b="1"/>
              <a:t>3</a:t>
            </a:r>
            <a:r>
              <a:rPr lang="ko-KR" sz="3200" b="1"/>
              <a:t>학년 학부생 </a:t>
            </a:r>
            <a:r>
              <a:rPr lang="ko-KR" altLang="en-US" sz="3200" b="1"/>
              <a:t>김양의 이야기</a:t>
            </a:r>
            <a:endParaRPr lang="ko-KR" altLang="en-US" sz="3200" b="1">
              <a:cs typeface="Pretendard Medium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F6395D3-11F9-F994-D2C0-9D047639C28E}"/>
              </a:ext>
            </a:extLst>
          </p:cNvPr>
          <p:cNvSpPr txBox="1"/>
          <p:nvPr/>
        </p:nvSpPr>
        <p:spPr>
          <a:xfrm>
            <a:off x="3647661" y="7018682"/>
            <a:ext cx="6735417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800" b="1"/>
              <a:t>어쩌면 우리 모두의 이야기?</a:t>
            </a:r>
            <a:endParaRPr lang="ko-KR" altLang="en-US" sz="2800" b="1">
              <a:cs typeface="Pretendard Medium"/>
            </a:endParaRPr>
          </a:p>
        </p:txBody>
      </p:sp>
    </p:spTree>
    <p:extLst>
      <p:ext uri="{BB962C8B-B14F-4D97-AF65-F5344CB8AC3E}">
        <p14:creationId xmlns:p14="http://schemas.microsoft.com/office/powerpoint/2010/main" val="34390260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4">
      <a:majorFont>
        <a:latin typeface="Pretendard SemiBold"/>
        <a:ea typeface="Pretendard SemiBold"/>
        <a:cs typeface=""/>
      </a:majorFont>
      <a:minorFont>
        <a:latin typeface="Pretendard Medium"/>
        <a:ea typeface="Pretendard Mediu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99F8784DF707CA4380CDD655103107B0" ma:contentTypeVersion="11" ma:contentTypeDescription="새 문서를 만듭니다." ma:contentTypeScope="" ma:versionID="cc06dcb6b87b6ad61578120dc7e4e940">
  <xsd:schema xmlns:xsd="http://www.w3.org/2001/XMLSchema" xmlns:xs="http://www.w3.org/2001/XMLSchema" xmlns:p="http://schemas.microsoft.com/office/2006/metadata/properties" xmlns:ns3="3ac0adf4-619c-43c0-ade2-7ddfd6d84928" targetNamespace="http://schemas.microsoft.com/office/2006/metadata/properties" ma:root="true" ma:fieldsID="5ad69c9d6224b4bb81a476285338b0ca" ns3:_="">
    <xsd:import namespace="3ac0adf4-619c-43c0-ade2-7ddfd6d84928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Location" minOccurs="0"/>
                <xsd:element ref="ns3:MediaServiceAutoKeyPoints" minOccurs="0"/>
                <xsd:element ref="ns3:MediaServiceKeyPoints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ac0adf4-619c-43c0-ade2-7ddfd6d8492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8" nillable="true" ma:displayName="Length (seconds)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AA46F8D-C151-4F24-898B-21FB3631A9F5}">
  <ds:schemaRefs>
    <ds:schemaRef ds:uri="3ac0adf4-619c-43c0-ade2-7ddfd6d8492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0/xmlns/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29E620EA-24C5-4413-9484-F775357EB23C}">
  <ds:schemaRefs>
    <ds:schemaRef ds:uri="3ac0adf4-619c-43c0-ade2-7ddfd6d84928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2BC323DD-D3D8-4E86-8B81-7783A664BED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사용자 지정</PresentationFormat>
  <Slides>30</Slides>
  <Notes>9</Notes>
  <HiddenSlides>1</HiddenSlide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1" baseType="lpstr">
      <vt:lpstr>Office Theme</vt:lpstr>
      <vt:lpstr>PowerPoint 프레젠테이션</vt:lpstr>
      <vt:lpstr>팀 구성 및 보유역량</vt:lpstr>
      <vt:lpstr>1. 개발 배경 및 동기 </vt:lpstr>
      <vt:lpstr>1. 개발 배경 및 동기 </vt:lpstr>
      <vt:lpstr>1. 개발 배경 및 동기 </vt:lpstr>
      <vt:lpstr>1. 개발 배경 및 동기 </vt:lpstr>
      <vt:lpstr>1. 개발 배경 및 동기 </vt:lpstr>
      <vt:lpstr>1. 개발 배경 및 동기 </vt:lpstr>
      <vt:lpstr>1. 개발 배경 및 동기 </vt:lpstr>
      <vt:lpstr>1. 개발 배경 및 동기 </vt:lpstr>
      <vt:lpstr>1. 개발 배경 및 동기 </vt:lpstr>
      <vt:lpstr>2. 실현 및 구체화 계획</vt:lpstr>
      <vt:lpstr>2. 실현 및 구체화 계획</vt:lpstr>
      <vt:lpstr>2. 실현 및 구체화 계획</vt:lpstr>
      <vt:lpstr>2. 실현 및 구체화 계획</vt:lpstr>
      <vt:lpstr>2. 실현 및 구체화 계획</vt:lpstr>
      <vt:lpstr>2. 실현 및 구체화 계획</vt:lpstr>
      <vt:lpstr>2. 실현 및 구체화 계획</vt:lpstr>
      <vt:lpstr>2. 실현 및 구체화 계획</vt:lpstr>
      <vt:lpstr>2. 실현 및 구체화 계획</vt:lpstr>
      <vt:lpstr>2. 실현 및 구체화 계획</vt:lpstr>
      <vt:lpstr>2. 실현 및 구체화 계획</vt:lpstr>
      <vt:lpstr>2. 실현 및 구체화 계획</vt:lpstr>
      <vt:lpstr>2. 실현 및 구체화 계획</vt:lpstr>
      <vt:lpstr>2. 실현 및 구체화 계획</vt:lpstr>
      <vt:lpstr>3. 활용 방안 </vt:lpstr>
      <vt:lpstr>3. 활용 방안 </vt:lpstr>
      <vt:lpstr>3. 활용 방안 </vt:lpstr>
      <vt:lpstr>PowerPoint 프레젠테이션</vt:lpstr>
      <vt:lpstr>1. 개발 배경 및 동기 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revision>3</cp:revision>
  <cp:lastPrinted>2022-07-02T02:31:15Z</cp:lastPrinted>
  <dcterms:created xsi:type="dcterms:W3CDTF">2021-05-27T14:34:04Z</dcterms:created>
  <dcterms:modified xsi:type="dcterms:W3CDTF">2025-08-15T11:29:32Z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0x01010099F8784DF707CA4380CDD655103107B0</vt:lpwstr>
  </property>
</Properties>
</file>